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3" r:id="rId7"/>
    <p:sldId id="264" r:id="rId8"/>
    <p:sldId id="269" r:id="rId9"/>
    <p:sldId id="260" r:id="rId10"/>
    <p:sldId id="262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791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C101BA-768E-4E07-9D1E-00777444D4AE}" type="doc">
      <dgm:prSet loTypeId="urn:microsoft.com/office/officeart/2005/8/layout/cycle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id-ID"/>
        </a:p>
      </dgm:t>
    </dgm:pt>
    <dgm:pt modelId="{0FF929B6-CEB7-4C44-B82A-670208E64E60}">
      <dgm:prSet phldrT="[Text]"/>
      <dgm:spPr/>
      <dgm:t>
        <a:bodyPr/>
        <a:lstStyle/>
        <a:p>
          <a:r>
            <a:rPr lang="id-ID" b="1" dirty="0"/>
            <a:t>Pelaksanaan</a:t>
          </a:r>
        </a:p>
        <a:p>
          <a:r>
            <a:rPr lang="id-ID" b="1" dirty="0">
              <a:solidFill>
                <a:srgbClr val="FF0000"/>
              </a:solidFill>
            </a:rPr>
            <a:t>Sep-Juni</a:t>
          </a:r>
        </a:p>
        <a:p>
          <a:r>
            <a:rPr lang="id-ID" b="1" dirty="0">
              <a:solidFill>
                <a:srgbClr val="0070C0"/>
              </a:solidFill>
            </a:rPr>
            <a:t>Pimpinan</a:t>
          </a:r>
        </a:p>
      </dgm:t>
    </dgm:pt>
    <dgm:pt modelId="{CDBC2D64-F34B-4461-9BEF-F1FCA00AADC8}" type="parTrans" cxnId="{D53F1A05-E01A-433B-B59B-71DBD192A500}">
      <dgm:prSet/>
      <dgm:spPr/>
      <dgm:t>
        <a:bodyPr/>
        <a:lstStyle/>
        <a:p>
          <a:endParaRPr lang="id-ID"/>
        </a:p>
      </dgm:t>
    </dgm:pt>
    <dgm:pt modelId="{F1DE35BF-4E95-4FAE-B9EF-69E47E6BFFDA}" type="sibTrans" cxnId="{D53F1A05-E01A-433B-B59B-71DBD192A500}">
      <dgm:prSet/>
      <dgm:spPr/>
      <dgm:t>
        <a:bodyPr/>
        <a:lstStyle/>
        <a:p>
          <a:endParaRPr lang="id-ID"/>
        </a:p>
      </dgm:t>
    </dgm:pt>
    <dgm:pt modelId="{E72CA246-2DC6-4A4B-8CCB-6EB513F228B3}">
      <dgm:prSet phldrT="[Text]"/>
      <dgm:spPr/>
      <dgm:t>
        <a:bodyPr/>
        <a:lstStyle/>
        <a:p>
          <a:r>
            <a:rPr lang="id-ID" b="1" dirty="0"/>
            <a:t>Monitoring</a:t>
          </a:r>
        </a:p>
        <a:p>
          <a:r>
            <a:rPr lang="id-ID" b="1" dirty="0">
              <a:solidFill>
                <a:srgbClr val="FF0000"/>
              </a:solidFill>
            </a:rPr>
            <a:t>Nov &amp; April</a:t>
          </a:r>
        </a:p>
        <a:p>
          <a:r>
            <a:rPr lang="en-US" b="1" dirty="0" err="1">
              <a:solidFill>
                <a:srgbClr val="0070C0"/>
              </a:solidFill>
            </a:rPr>
            <a:t>Pimpinan</a:t>
          </a:r>
          <a:r>
            <a:rPr lang="en-US" b="1" dirty="0">
              <a:solidFill>
                <a:srgbClr val="0070C0"/>
              </a:solidFill>
            </a:rPr>
            <a:t> </a:t>
          </a:r>
          <a:endParaRPr lang="id-ID" b="1" dirty="0">
            <a:solidFill>
              <a:srgbClr val="0070C0"/>
            </a:solidFill>
          </a:endParaRPr>
        </a:p>
      </dgm:t>
    </dgm:pt>
    <dgm:pt modelId="{3E281C95-5479-4A82-9098-F45ECEA0EC61}" type="parTrans" cxnId="{B61D9F3B-5B9A-44EE-AEC9-D1B09E24DB62}">
      <dgm:prSet/>
      <dgm:spPr/>
      <dgm:t>
        <a:bodyPr/>
        <a:lstStyle/>
        <a:p>
          <a:endParaRPr lang="id-ID"/>
        </a:p>
      </dgm:t>
    </dgm:pt>
    <dgm:pt modelId="{885B8FF5-FB5D-4CCF-8F7E-F46D4EE2A20F}" type="sibTrans" cxnId="{B61D9F3B-5B9A-44EE-AEC9-D1B09E24DB62}">
      <dgm:prSet/>
      <dgm:spPr/>
      <dgm:t>
        <a:bodyPr/>
        <a:lstStyle/>
        <a:p>
          <a:endParaRPr lang="id-ID"/>
        </a:p>
      </dgm:t>
    </dgm:pt>
    <dgm:pt modelId="{AD77D7DA-15DF-45BF-9BF7-03CB0EA73BF1}">
      <dgm:prSet phldrT="[Text]"/>
      <dgm:spPr/>
      <dgm:t>
        <a:bodyPr/>
        <a:lstStyle/>
        <a:p>
          <a:r>
            <a:rPr lang="id-ID" b="1" dirty="0"/>
            <a:t>Evaluasi Diri</a:t>
          </a:r>
        </a:p>
        <a:p>
          <a:r>
            <a:rPr lang="en-US" b="1" dirty="0" err="1">
              <a:solidFill>
                <a:srgbClr val="FF0000"/>
              </a:solidFill>
            </a:rPr>
            <a:t>Juni-Juli</a:t>
          </a:r>
          <a:endParaRPr lang="id-ID" b="1" dirty="0">
            <a:solidFill>
              <a:srgbClr val="FF0000"/>
            </a:solidFill>
          </a:endParaRPr>
        </a:p>
        <a:p>
          <a:r>
            <a:rPr lang="id-ID" b="1" dirty="0">
              <a:solidFill>
                <a:srgbClr val="0070C0"/>
              </a:solidFill>
            </a:rPr>
            <a:t>Pimpinan</a:t>
          </a:r>
        </a:p>
      </dgm:t>
    </dgm:pt>
    <dgm:pt modelId="{4121873E-BD1E-4153-9032-25FF12D3A65D}" type="parTrans" cxnId="{AB382B69-2657-44F8-8A76-1CD18D338BF2}">
      <dgm:prSet/>
      <dgm:spPr/>
      <dgm:t>
        <a:bodyPr/>
        <a:lstStyle/>
        <a:p>
          <a:endParaRPr lang="id-ID"/>
        </a:p>
      </dgm:t>
    </dgm:pt>
    <dgm:pt modelId="{172B2B6E-ADA8-46D6-AA96-C5D88796B220}" type="sibTrans" cxnId="{AB382B69-2657-44F8-8A76-1CD18D338BF2}">
      <dgm:prSet/>
      <dgm:spPr/>
      <dgm:t>
        <a:bodyPr/>
        <a:lstStyle/>
        <a:p>
          <a:endParaRPr lang="id-ID"/>
        </a:p>
      </dgm:t>
    </dgm:pt>
    <dgm:pt modelId="{163F06F9-5AB1-48B8-BD1A-F79D5D3D212F}">
      <dgm:prSet phldrT="[Text]"/>
      <dgm:spPr/>
      <dgm:t>
        <a:bodyPr/>
        <a:lstStyle/>
        <a:p>
          <a:r>
            <a:rPr lang="id-ID" b="1" dirty="0"/>
            <a:t>Audit</a:t>
          </a:r>
          <a:r>
            <a:rPr lang="en-US" b="1" dirty="0"/>
            <a:t> </a:t>
          </a:r>
          <a:r>
            <a:rPr lang="en-US" b="1" dirty="0" err="1"/>
            <a:t>Mutu</a:t>
          </a:r>
          <a:r>
            <a:rPr lang="id-ID" b="1" dirty="0"/>
            <a:t> Internal</a:t>
          </a:r>
        </a:p>
        <a:p>
          <a:r>
            <a:rPr lang="en-US" b="1" dirty="0" err="1">
              <a:solidFill>
                <a:srgbClr val="FF0000"/>
              </a:solidFill>
            </a:rPr>
            <a:t>Juli</a:t>
          </a:r>
          <a:endParaRPr lang="id-ID" b="1" dirty="0">
            <a:solidFill>
              <a:srgbClr val="FF0000"/>
            </a:solidFill>
          </a:endParaRPr>
        </a:p>
        <a:p>
          <a:r>
            <a:rPr lang="id-ID" b="1" dirty="0">
              <a:solidFill>
                <a:srgbClr val="0070C0"/>
              </a:solidFill>
            </a:rPr>
            <a:t>LPM</a:t>
          </a:r>
        </a:p>
      </dgm:t>
    </dgm:pt>
    <dgm:pt modelId="{1535D58B-6E02-4513-ACAE-7FCD2A5BC918}" type="parTrans" cxnId="{D27B4726-9D59-424B-A5D4-8A110A1C787C}">
      <dgm:prSet/>
      <dgm:spPr/>
      <dgm:t>
        <a:bodyPr/>
        <a:lstStyle/>
        <a:p>
          <a:endParaRPr lang="id-ID"/>
        </a:p>
      </dgm:t>
    </dgm:pt>
    <dgm:pt modelId="{AC87A7E3-A6B8-4B77-A878-48A8DE28A087}" type="sibTrans" cxnId="{D27B4726-9D59-424B-A5D4-8A110A1C787C}">
      <dgm:prSet/>
      <dgm:spPr/>
      <dgm:t>
        <a:bodyPr/>
        <a:lstStyle/>
        <a:p>
          <a:endParaRPr lang="id-ID"/>
        </a:p>
      </dgm:t>
    </dgm:pt>
    <dgm:pt modelId="{7F7147E4-D379-4B09-9EF5-F30FC9A3D0A4}">
      <dgm:prSet phldrT="[Text]"/>
      <dgm:spPr/>
      <dgm:t>
        <a:bodyPr/>
        <a:lstStyle/>
        <a:p>
          <a:r>
            <a:rPr lang="id-ID" b="1"/>
            <a:t>Penetapan</a:t>
          </a:r>
          <a:r>
            <a:rPr lang="id-ID">
              <a:solidFill>
                <a:srgbClr val="FF0000"/>
              </a:solidFill>
            </a:rPr>
            <a:t> </a:t>
          </a:r>
          <a:r>
            <a:rPr lang="en-US" b="1">
              <a:solidFill>
                <a:srgbClr val="FF0000"/>
              </a:solidFill>
            </a:rPr>
            <a:t>September</a:t>
          </a:r>
          <a:endParaRPr lang="id-ID" b="1">
            <a:solidFill>
              <a:srgbClr val="FF0000"/>
            </a:solidFill>
          </a:endParaRPr>
        </a:p>
        <a:p>
          <a:r>
            <a:rPr lang="id-ID" b="1">
              <a:solidFill>
                <a:schemeClr val="accent1">
                  <a:lumMod val="75000"/>
                </a:schemeClr>
              </a:solidFill>
            </a:rPr>
            <a:t>Senat Akademik</a:t>
          </a:r>
        </a:p>
      </dgm:t>
    </dgm:pt>
    <dgm:pt modelId="{86EF71A6-426F-43E1-8DC2-F5A918CD1065}" type="parTrans" cxnId="{E4068DA8-9BFA-40DA-8AE1-6CCE131FB1C3}">
      <dgm:prSet/>
      <dgm:spPr/>
      <dgm:t>
        <a:bodyPr/>
        <a:lstStyle/>
        <a:p>
          <a:endParaRPr lang="id-ID"/>
        </a:p>
      </dgm:t>
    </dgm:pt>
    <dgm:pt modelId="{9BD0DFDE-9F68-4994-8AF1-EA21743D4286}" type="sibTrans" cxnId="{E4068DA8-9BFA-40DA-8AE1-6CCE131FB1C3}">
      <dgm:prSet/>
      <dgm:spPr/>
      <dgm:t>
        <a:bodyPr/>
        <a:lstStyle/>
        <a:p>
          <a:endParaRPr lang="id-ID"/>
        </a:p>
      </dgm:t>
    </dgm:pt>
    <dgm:pt modelId="{B9299558-46E0-4E10-96B7-E980E1FD2231}">
      <dgm:prSet phldrT="[Text]"/>
      <dgm:spPr/>
      <dgm:t>
        <a:bodyPr/>
        <a:lstStyle/>
        <a:p>
          <a:r>
            <a:rPr lang="en-US" b="1"/>
            <a:t>Rapat Tinjauan manajemen dan </a:t>
          </a:r>
          <a:r>
            <a:rPr lang="id-ID" b="1"/>
            <a:t>Rumusan Koreksi</a:t>
          </a:r>
        </a:p>
        <a:p>
          <a:r>
            <a:rPr lang="en-US" b="1">
              <a:solidFill>
                <a:srgbClr val="FF0000"/>
              </a:solidFill>
            </a:rPr>
            <a:t>Agustus</a:t>
          </a:r>
          <a:endParaRPr lang="id-ID" b="1">
            <a:solidFill>
              <a:srgbClr val="FF0000"/>
            </a:solidFill>
          </a:endParaRPr>
        </a:p>
        <a:p>
          <a:r>
            <a:rPr lang="id-ID" b="1">
              <a:solidFill>
                <a:srgbClr val="0070C0"/>
              </a:solidFill>
            </a:rPr>
            <a:t>Pimpinan, LPM</a:t>
          </a:r>
        </a:p>
      </dgm:t>
    </dgm:pt>
    <dgm:pt modelId="{3A7352EA-C27F-4CC5-AF0F-75CC21176061}" type="parTrans" cxnId="{CAF05A29-40D1-4C85-8F77-6E52F3ADE8AF}">
      <dgm:prSet/>
      <dgm:spPr/>
      <dgm:t>
        <a:bodyPr/>
        <a:lstStyle/>
        <a:p>
          <a:endParaRPr lang="id-ID"/>
        </a:p>
      </dgm:t>
    </dgm:pt>
    <dgm:pt modelId="{A359CC19-A77C-4954-9C0F-19D8DE9389E6}" type="sibTrans" cxnId="{CAF05A29-40D1-4C85-8F77-6E52F3ADE8AF}">
      <dgm:prSet/>
      <dgm:spPr/>
      <dgm:t>
        <a:bodyPr/>
        <a:lstStyle/>
        <a:p>
          <a:endParaRPr lang="id-ID"/>
        </a:p>
      </dgm:t>
    </dgm:pt>
    <dgm:pt modelId="{EF43C258-BDCD-49D2-8369-56E9F3DD552F}">
      <dgm:prSet phldrT="[Text]"/>
      <dgm:spPr/>
      <dgm:t>
        <a:bodyPr/>
        <a:lstStyle/>
        <a:p>
          <a:r>
            <a:rPr lang="id-ID" b="1"/>
            <a:t>Peningkatan Mutu </a:t>
          </a:r>
        </a:p>
        <a:p>
          <a:r>
            <a:rPr lang="en-US" b="1">
              <a:solidFill>
                <a:srgbClr val="FF0000"/>
              </a:solidFill>
            </a:rPr>
            <a:t>Agustus</a:t>
          </a:r>
          <a:endParaRPr lang="id-ID" b="1">
            <a:solidFill>
              <a:srgbClr val="FF0000"/>
            </a:solidFill>
          </a:endParaRPr>
        </a:p>
        <a:p>
          <a:r>
            <a:rPr lang="id-ID" b="1">
              <a:solidFill>
                <a:srgbClr val="0070C0"/>
              </a:solidFill>
            </a:rPr>
            <a:t>Pimpinan, LPM</a:t>
          </a:r>
        </a:p>
      </dgm:t>
    </dgm:pt>
    <dgm:pt modelId="{DD8CCAC6-92A6-4C08-BA5C-DE9317F734F0}" type="parTrans" cxnId="{24BDB821-2C1F-4CDD-B627-0D7FAD666E40}">
      <dgm:prSet/>
      <dgm:spPr/>
      <dgm:t>
        <a:bodyPr/>
        <a:lstStyle/>
        <a:p>
          <a:endParaRPr lang="id-ID"/>
        </a:p>
      </dgm:t>
    </dgm:pt>
    <dgm:pt modelId="{A6D3AC36-359B-4D63-A76C-E56310C61672}" type="sibTrans" cxnId="{24BDB821-2C1F-4CDD-B627-0D7FAD666E40}">
      <dgm:prSet/>
      <dgm:spPr/>
      <dgm:t>
        <a:bodyPr/>
        <a:lstStyle/>
        <a:p>
          <a:endParaRPr lang="id-ID"/>
        </a:p>
      </dgm:t>
    </dgm:pt>
    <dgm:pt modelId="{030F4E34-3A85-4CCD-8620-B2B48AC4C31E}" type="pres">
      <dgm:prSet presAssocID="{9AC101BA-768E-4E07-9D1E-00777444D4AE}" presName="cycle" presStyleCnt="0">
        <dgm:presLayoutVars>
          <dgm:dir/>
          <dgm:resizeHandles val="exact"/>
        </dgm:presLayoutVars>
      </dgm:prSet>
      <dgm:spPr/>
    </dgm:pt>
    <dgm:pt modelId="{6196C25A-247E-4ECD-8003-8F99B91ECA2F}" type="pres">
      <dgm:prSet presAssocID="{0FF929B6-CEB7-4C44-B82A-670208E64E60}" presName="dummy" presStyleCnt="0"/>
      <dgm:spPr/>
    </dgm:pt>
    <dgm:pt modelId="{22BC241F-C91F-43EF-B1AA-91DC70F5E4C2}" type="pres">
      <dgm:prSet presAssocID="{0FF929B6-CEB7-4C44-B82A-670208E64E60}" presName="node" presStyleLbl="revTx" presStyleIdx="0" presStyleCnt="7">
        <dgm:presLayoutVars>
          <dgm:bulletEnabled val="1"/>
        </dgm:presLayoutVars>
      </dgm:prSet>
      <dgm:spPr/>
    </dgm:pt>
    <dgm:pt modelId="{9A43AC4C-F49F-46A2-9DD3-52C2D652F353}" type="pres">
      <dgm:prSet presAssocID="{F1DE35BF-4E95-4FAE-B9EF-69E47E6BFFDA}" presName="sibTrans" presStyleLbl="node1" presStyleIdx="0" presStyleCnt="7"/>
      <dgm:spPr/>
    </dgm:pt>
    <dgm:pt modelId="{707D4BB6-78C2-487F-A349-82E858CC29C1}" type="pres">
      <dgm:prSet presAssocID="{E72CA246-2DC6-4A4B-8CCB-6EB513F228B3}" presName="dummy" presStyleCnt="0"/>
      <dgm:spPr/>
    </dgm:pt>
    <dgm:pt modelId="{BAD046E0-75BE-4CFC-9EA0-A31DACD2C86A}" type="pres">
      <dgm:prSet presAssocID="{E72CA246-2DC6-4A4B-8CCB-6EB513F228B3}" presName="node" presStyleLbl="revTx" presStyleIdx="1" presStyleCnt="7">
        <dgm:presLayoutVars>
          <dgm:bulletEnabled val="1"/>
        </dgm:presLayoutVars>
      </dgm:prSet>
      <dgm:spPr/>
    </dgm:pt>
    <dgm:pt modelId="{2F8D1649-98BF-4D45-8229-F8F79C8C3E92}" type="pres">
      <dgm:prSet presAssocID="{885B8FF5-FB5D-4CCF-8F7E-F46D4EE2A20F}" presName="sibTrans" presStyleLbl="node1" presStyleIdx="1" presStyleCnt="7"/>
      <dgm:spPr/>
    </dgm:pt>
    <dgm:pt modelId="{94FA51C1-21E9-4C66-A30D-82178AE5B4E9}" type="pres">
      <dgm:prSet presAssocID="{AD77D7DA-15DF-45BF-9BF7-03CB0EA73BF1}" presName="dummy" presStyleCnt="0"/>
      <dgm:spPr/>
    </dgm:pt>
    <dgm:pt modelId="{6A258507-C7A3-4019-AC3D-829F3A8E57A1}" type="pres">
      <dgm:prSet presAssocID="{AD77D7DA-15DF-45BF-9BF7-03CB0EA73BF1}" presName="node" presStyleLbl="revTx" presStyleIdx="2" presStyleCnt="7">
        <dgm:presLayoutVars>
          <dgm:bulletEnabled val="1"/>
        </dgm:presLayoutVars>
      </dgm:prSet>
      <dgm:spPr/>
    </dgm:pt>
    <dgm:pt modelId="{1A349CC1-C83B-49EB-BAE2-6118AD510BCC}" type="pres">
      <dgm:prSet presAssocID="{172B2B6E-ADA8-46D6-AA96-C5D88796B220}" presName="sibTrans" presStyleLbl="node1" presStyleIdx="2" presStyleCnt="7"/>
      <dgm:spPr/>
    </dgm:pt>
    <dgm:pt modelId="{C36FF020-9365-4F1D-8579-4E6EC7B05954}" type="pres">
      <dgm:prSet presAssocID="{163F06F9-5AB1-48B8-BD1A-F79D5D3D212F}" presName="dummy" presStyleCnt="0"/>
      <dgm:spPr/>
    </dgm:pt>
    <dgm:pt modelId="{859E0F5A-8445-4050-9D70-8EE81DCD8936}" type="pres">
      <dgm:prSet presAssocID="{163F06F9-5AB1-48B8-BD1A-F79D5D3D212F}" presName="node" presStyleLbl="revTx" presStyleIdx="3" presStyleCnt="7">
        <dgm:presLayoutVars>
          <dgm:bulletEnabled val="1"/>
        </dgm:presLayoutVars>
      </dgm:prSet>
      <dgm:spPr/>
    </dgm:pt>
    <dgm:pt modelId="{AE1E3617-A3C1-4B00-A129-69ADA671027B}" type="pres">
      <dgm:prSet presAssocID="{AC87A7E3-A6B8-4B77-A878-48A8DE28A087}" presName="sibTrans" presStyleLbl="node1" presStyleIdx="3" presStyleCnt="7"/>
      <dgm:spPr/>
    </dgm:pt>
    <dgm:pt modelId="{DA170177-9425-40FD-9C79-B87627CBDD37}" type="pres">
      <dgm:prSet presAssocID="{B9299558-46E0-4E10-96B7-E980E1FD2231}" presName="dummy" presStyleCnt="0"/>
      <dgm:spPr/>
    </dgm:pt>
    <dgm:pt modelId="{DE0A8FD2-B236-49AC-84D2-0894C73BCDF9}" type="pres">
      <dgm:prSet presAssocID="{B9299558-46E0-4E10-96B7-E980E1FD2231}" presName="node" presStyleLbl="revTx" presStyleIdx="4" presStyleCnt="7">
        <dgm:presLayoutVars>
          <dgm:bulletEnabled val="1"/>
        </dgm:presLayoutVars>
      </dgm:prSet>
      <dgm:spPr/>
    </dgm:pt>
    <dgm:pt modelId="{CA5B6B8A-BF8D-4C4D-93FC-DEB52C4B1FC1}" type="pres">
      <dgm:prSet presAssocID="{A359CC19-A77C-4954-9C0F-19D8DE9389E6}" presName="sibTrans" presStyleLbl="node1" presStyleIdx="4" presStyleCnt="7"/>
      <dgm:spPr/>
    </dgm:pt>
    <dgm:pt modelId="{150A134F-43D4-4AD1-AF23-A8579F35DC36}" type="pres">
      <dgm:prSet presAssocID="{EF43C258-BDCD-49D2-8369-56E9F3DD552F}" presName="dummy" presStyleCnt="0"/>
      <dgm:spPr/>
    </dgm:pt>
    <dgm:pt modelId="{751218FB-2733-43CD-AB7E-D81E0DA7C2AA}" type="pres">
      <dgm:prSet presAssocID="{EF43C258-BDCD-49D2-8369-56E9F3DD552F}" presName="node" presStyleLbl="revTx" presStyleIdx="5" presStyleCnt="7">
        <dgm:presLayoutVars>
          <dgm:bulletEnabled val="1"/>
        </dgm:presLayoutVars>
      </dgm:prSet>
      <dgm:spPr/>
    </dgm:pt>
    <dgm:pt modelId="{B82C13F1-7934-4919-9D74-3A12DFD038D4}" type="pres">
      <dgm:prSet presAssocID="{A6D3AC36-359B-4D63-A76C-E56310C61672}" presName="sibTrans" presStyleLbl="node1" presStyleIdx="5" presStyleCnt="7"/>
      <dgm:spPr/>
    </dgm:pt>
    <dgm:pt modelId="{D9394D63-CF18-4808-8DA6-DC2A6D8EBD70}" type="pres">
      <dgm:prSet presAssocID="{7F7147E4-D379-4B09-9EF5-F30FC9A3D0A4}" presName="dummy" presStyleCnt="0"/>
      <dgm:spPr/>
    </dgm:pt>
    <dgm:pt modelId="{D58D9425-216B-4971-96A7-85D8CC0B7D5D}" type="pres">
      <dgm:prSet presAssocID="{7F7147E4-D379-4B09-9EF5-F30FC9A3D0A4}" presName="node" presStyleLbl="revTx" presStyleIdx="6" presStyleCnt="7">
        <dgm:presLayoutVars>
          <dgm:bulletEnabled val="1"/>
        </dgm:presLayoutVars>
      </dgm:prSet>
      <dgm:spPr/>
    </dgm:pt>
    <dgm:pt modelId="{9234F9CA-3B1C-41E6-81A6-87F057442DF4}" type="pres">
      <dgm:prSet presAssocID="{9BD0DFDE-9F68-4994-8AF1-EA21743D4286}" presName="sibTrans" presStyleLbl="node1" presStyleIdx="6" presStyleCnt="7"/>
      <dgm:spPr/>
    </dgm:pt>
  </dgm:ptLst>
  <dgm:cxnLst>
    <dgm:cxn modelId="{D53F1A05-E01A-433B-B59B-71DBD192A500}" srcId="{9AC101BA-768E-4E07-9D1E-00777444D4AE}" destId="{0FF929B6-CEB7-4C44-B82A-670208E64E60}" srcOrd="0" destOrd="0" parTransId="{CDBC2D64-F34B-4461-9BEF-F1FCA00AADC8}" sibTransId="{F1DE35BF-4E95-4FAE-B9EF-69E47E6BFFDA}"/>
    <dgm:cxn modelId="{79322A12-F3EC-4264-A553-3F6D7DCCD896}" type="presOf" srcId="{9BD0DFDE-9F68-4994-8AF1-EA21743D4286}" destId="{9234F9CA-3B1C-41E6-81A6-87F057442DF4}" srcOrd="0" destOrd="0" presId="urn:microsoft.com/office/officeart/2005/8/layout/cycle1"/>
    <dgm:cxn modelId="{D5C0E91A-DB96-49E1-837B-5C9200A4717C}" type="presOf" srcId="{163F06F9-5AB1-48B8-BD1A-F79D5D3D212F}" destId="{859E0F5A-8445-4050-9D70-8EE81DCD8936}" srcOrd="0" destOrd="0" presId="urn:microsoft.com/office/officeart/2005/8/layout/cycle1"/>
    <dgm:cxn modelId="{24BDB821-2C1F-4CDD-B627-0D7FAD666E40}" srcId="{9AC101BA-768E-4E07-9D1E-00777444D4AE}" destId="{EF43C258-BDCD-49D2-8369-56E9F3DD552F}" srcOrd="5" destOrd="0" parTransId="{DD8CCAC6-92A6-4C08-BA5C-DE9317F734F0}" sibTransId="{A6D3AC36-359B-4D63-A76C-E56310C61672}"/>
    <dgm:cxn modelId="{D27B4726-9D59-424B-A5D4-8A110A1C787C}" srcId="{9AC101BA-768E-4E07-9D1E-00777444D4AE}" destId="{163F06F9-5AB1-48B8-BD1A-F79D5D3D212F}" srcOrd="3" destOrd="0" parTransId="{1535D58B-6E02-4513-ACAE-7FCD2A5BC918}" sibTransId="{AC87A7E3-A6B8-4B77-A878-48A8DE28A087}"/>
    <dgm:cxn modelId="{CAF05A29-40D1-4C85-8F77-6E52F3ADE8AF}" srcId="{9AC101BA-768E-4E07-9D1E-00777444D4AE}" destId="{B9299558-46E0-4E10-96B7-E980E1FD2231}" srcOrd="4" destOrd="0" parTransId="{3A7352EA-C27F-4CC5-AF0F-75CC21176061}" sibTransId="{A359CC19-A77C-4954-9C0F-19D8DE9389E6}"/>
    <dgm:cxn modelId="{B61D9F3B-5B9A-44EE-AEC9-D1B09E24DB62}" srcId="{9AC101BA-768E-4E07-9D1E-00777444D4AE}" destId="{E72CA246-2DC6-4A4B-8CCB-6EB513F228B3}" srcOrd="1" destOrd="0" parTransId="{3E281C95-5479-4A82-9098-F45ECEA0EC61}" sibTransId="{885B8FF5-FB5D-4CCF-8F7E-F46D4EE2A20F}"/>
    <dgm:cxn modelId="{8DDC7146-208F-44AB-A9EC-E5F187880165}" type="presOf" srcId="{172B2B6E-ADA8-46D6-AA96-C5D88796B220}" destId="{1A349CC1-C83B-49EB-BAE2-6118AD510BCC}" srcOrd="0" destOrd="0" presId="urn:microsoft.com/office/officeart/2005/8/layout/cycle1"/>
    <dgm:cxn modelId="{AB382B69-2657-44F8-8A76-1CD18D338BF2}" srcId="{9AC101BA-768E-4E07-9D1E-00777444D4AE}" destId="{AD77D7DA-15DF-45BF-9BF7-03CB0EA73BF1}" srcOrd="2" destOrd="0" parTransId="{4121873E-BD1E-4153-9032-25FF12D3A65D}" sibTransId="{172B2B6E-ADA8-46D6-AA96-C5D88796B220}"/>
    <dgm:cxn modelId="{235FA14E-A40E-4B69-B5CB-29BF343F71F3}" type="presOf" srcId="{F1DE35BF-4E95-4FAE-B9EF-69E47E6BFFDA}" destId="{9A43AC4C-F49F-46A2-9DD3-52C2D652F353}" srcOrd="0" destOrd="0" presId="urn:microsoft.com/office/officeart/2005/8/layout/cycle1"/>
    <dgm:cxn modelId="{A27C1073-10D8-426E-BD1D-C43E13FC455A}" type="presOf" srcId="{885B8FF5-FB5D-4CCF-8F7E-F46D4EE2A20F}" destId="{2F8D1649-98BF-4D45-8229-F8F79C8C3E92}" srcOrd="0" destOrd="0" presId="urn:microsoft.com/office/officeart/2005/8/layout/cycle1"/>
    <dgm:cxn modelId="{BACA5974-A3AE-4FD9-B4BC-A6172B96C48D}" type="presOf" srcId="{A6D3AC36-359B-4D63-A76C-E56310C61672}" destId="{B82C13F1-7934-4919-9D74-3A12DFD038D4}" srcOrd="0" destOrd="0" presId="urn:microsoft.com/office/officeart/2005/8/layout/cycle1"/>
    <dgm:cxn modelId="{D3F05775-0A35-4066-AC1B-1A92DC857684}" type="presOf" srcId="{E72CA246-2DC6-4A4B-8CCB-6EB513F228B3}" destId="{BAD046E0-75BE-4CFC-9EA0-A31DACD2C86A}" srcOrd="0" destOrd="0" presId="urn:microsoft.com/office/officeart/2005/8/layout/cycle1"/>
    <dgm:cxn modelId="{35339C58-851C-472A-978D-ADBB81B92DB2}" type="presOf" srcId="{AC87A7E3-A6B8-4B77-A878-48A8DE28A087}" destId="{AE1E3617-A3C1-4B00-A129-69ADA671027B}" srcOrd="0" destOrd="0" presId="urn:microsoft.com/office/officeart/2005/8/layout/cycle1"/>
    <dgm:cxn modelId="{2E318786-D407-481B-AA4F-81AF65EA1CA3}" type="presOf" srcId="{0FF929B6-CEB7-4C44-B82A-670208E64E60}" destId="{22BC241F-C91F-43EF-B1AA-91DC70F5E4C2}" srcOrd="0" destOrd="0" presId="urn:microsoft.com/office/officeart/2005/8/layout/cycle1"/>
    <dgm:cxn modelId="{1693F897-0222-4499-9CC9-3AB5B6E4686F}" type="presOf" srcId="{AD77D7DA-15DF-45BF-9BF7-03CB0EA73BF1}" destId="{6A258507-C7A3-4019-AC3D-829F3A8E57A1}" srcOrd="0" destOrd="0" presId="urn:microsoft.com/office/officeart/2005/8/layout/cycle1"/>
    <dgm:cxn modelId="{E4068DA8-9BFA-40DA-8AE1-6CCE131FB1C3}" srcId="{9AC101BA-768E-4E07-9D1E-00777444D4AE}" destId="{7F7147E4-D379-4B09-9EF5-F30FC9A3D0A4}" srcOrd="6" destOrd="0" parTransId="{86EF71A6-426F-43E1-8DC2-F5A918CD1065}" sibTransId="{9BD0DFDE-9F68-4994-8AF1-EA21743D4286}"/>
    <dgm:cxn modelId="{46F0E6AF-9E31-44AC-9EA6-5AC554E078A5}" type="presOf" srcId="{EF43C258-BDCD-49D2-8369-56E9F3DD552F}" destId="{751218FB-2733-43CD-AB7E-D81E0DA7C2AA}" srcOrd="0" destOrd="0" presId="urn:microsoft.com/office/officeart/2005/8/layout/cycle1"/>
    <dgm:cxn modelId="{9359C7B4-EB1C-417C-8CE0-B9551F85801C}" type="presOf" srcId="{B9299558-46E0-4E10-96B7-E980E1FD2231}" destId="{DE0A8FD2-B236-49AC-84D2-0894C73BCDF9}" srcOrd="0" destOrd="0" presId="urn:microsoft.com/office/officeart/2005/8/layout/cycle1"/>
    <dgm:cxn modelId="{3CC8F4CF-0FA1-4F77-8B19-9DD5D0B300FF}" type="presOf" srcId="{7F7147E4-D379-4B09-9EF5-F30FC9A3D0A4}" destId="{D58D9425-216B-4971-96A7-85D8CC0B7D5D}" srcOrd="0" destOrd="0" presId="urn:microsoft.com/office/officeart/2005/8/layout/cycle1"/>
    <dgm:cxn modelId="{4D0EC1DE-5F96-41D4-AC37-BE22129BDAE9}" type="presOf" srcId="{9AC101BA-768E-4E07-9D1E-00777444D4AE}" destId="{030F4E34-3A85-4CCD-8620-B2B48AC4C31E}" srcOrd="0" destOrd="0" presId="urn:microsoft.com/office/officeart/2005/8/layout/cycle1"/>
    <dgm:cxn modelId="{F1BAC9FB-D634-4F3D-A089-F58F92B83D1E}" type="presOf" srcId="{A359CC19-A77C-4954-9C0F-19D8DE9389E6}" destId="{CA5B6B8A-BF8D-4C4D-93FC-DEB52C4B1FC1}" srcOrd="0" destOrd="0" presId="urn:microsoft.com/office/officeart/2005/8/layout/cycle1"/>
    <dgm:cxn modelId="{506A4E50-E0A8-4CE0-9CE7-9B77F2A6BB2A}" type="presParOf" srcId="{030F4E34-3A85-4CCD-8620-B2B48AC4C31E}" destId="{6196C25A-247E-4ECD-8003-8F99B91ECA2F}" srcOrd="0" destOrd="0" presId="urn:microsoft.com/office/officeart/2005/8/layout/cycle1"/>
    <dgm:cxn modelId="{B8689BD5-20C3-4840-B437-04EDBE7888C0}" type="presParOf" srcId="{030F4E34-3A85-4CCD-8620-B2B48AC4C31E}" destId="{22BC241F-C91F-43EF-B1AA-91DC70F5E4C2}" srcOrd="1" destOrd="0" presId="urn:microsoft.com/office/officeart/2005/8/layout/cycle1"/>
    <dgm:cxn modelId="{1B1C2058-EE66-484D-98B5-624FEEFE4921}" type="presParOf" srcId="{030F4E34-3A85-4CCD-8620-B2B48AC4C31E}" destId="{9A43AC4C-F49F-46A2-9DD3-52C2D652F353}" srcOrd="2" destOrd="0" presId="urn:microsoft.com/office/officeart/2005/8/layout/cycle1"/>
    <dgm:cxn modelId="{818C54DA-097C-4321-B2AB-A091FA2D3138}" type="presParOf" srcId="{030F4E34-3A85-4CCD-8620-B2B48AC4C31E}" destId="{707D4BB6-78C2-487F-A349-82E858CC29C1}" srcOrd="3" destOrd="0" presId="urn:microsoft.com/office/officeart/2005/8/layout/cycle1"/>
    <dgm:cxn modelId="{D586FB77-1986-4F9A-8C47-A89FB75699E4}" type="presParOf" srcId="{030F4E34-3A85-4CCD-8620-B2B48AC4C31E}" destId="{BAD046E0-75BE-4CFC-9EA0-A31DACD2C86A}" srcOrd="4" destOrd="0" presId="urn:microsoft.com/office/officeart/2005/8/layout/cycle1"/>
    <dgm:cxn modelId="{48A4BCAF-FF91-46A9-9431-3B20D39384D7}" type="presParOf" srcId="{030F4E34-3A85-4CCD-8620-B2B48AC4C31E}" destId="{2F8D1649-98BF-4D45-8229-F8F79C8C3E92}" srcOrd="5" destOrd="0" presId="urn:microsoft.com/office/officeart/2005/8/layout/cycle1"/>
    <dgm:cxn modelId="{7C46C13F-2CAF-4A22-AE84-A50575B71F89}" type="presParOf" srcId="{030F4E34-3A85-4CCD-8620-B2B48AC4C31E}" destId="{94FA51C1-21E9-4C66-A30D-82178AE5B4E9}" srcOrd="6" destOrd="0" presId="urn:microsoft.com/office/officeart/2005/8/layout/cycle1"/>
    <dgm:cxn modelId="{02D696F6-1E8D-40E5-A671-17F4D8C068FC}" type="presParOf" srcId="{030F4E34-3A85-4CCD-8620-B2B48AC4C31E}" destId="{6A258507-C7A3-4019-AC3D-829F3A8E57A1}" srcOrd="7" destOrd="0" presId="urn:microsoft.com/office/officeart/2005/8/layout/cycle1"/>
    <dgm:cxn modelId="{97154780-1AB5-49EB-A9DD-B08CF3AB2D6B}" type="presParOf" srcId="{030F4E34-3A85-4CCD-8620-B2B48AC4C31E}" destId="{1A349CC1-C83B-49EB-BAE2-6118AD510BCC}" srcOrd="8" destOrd="0" presId="urn:microsoft.com/office/officeart/2005/8/layout/cycle1"/>
    <dgm:cxn modelId="{9B0557C0-259A-408F-BE3B-A94ABDD10856}" type="presParOf" srcId="{030F4E34-3A85-4CCD-8620-B2B48AC4C31E}" destId="{C36FF020-9365-4F1D-8579-4E6EC7B05954}" srcOrd="9" destOrd="0" presId="urn:microsoft.com/office/officeart/2005/8/layout/cycle1"/>
    <dgm:cxn modelId="{7C35EEB5-021C-443B-8959-4F0DC3C0709C}" type="presParOf" srcId="{030F4E34-3A85-4CCD-8620-B2B48AC4C31E}" destId="{859E0F5A-8445-4050-9D70-8EE81DCD8936}" srcOrd="10" destOrd="0" presId="urn:microsoft.com/office/officeart/2005/8/layout/cycle1"/>
    <dgm:cxn modelId="{69E0D06B-02A8-4A03-8C96-FAB82D17FEFA}" type="presParOf" srcId="{030F4E34-3A85-4CCD-8620-B2B48AC4C31E}" destId="{AE1E3617-A3C1-4B00-A129-69ADA671027B}" srcOrd="11" destOrd="0" presId="urn:microsoft.com/office/officeart/2005/8/layout/cycle1"/>
    <dgm:cxn modelId="{B46665B2-D0D9-41BC-A86A-88BE03409F98}" type="presParOf" srcId="{030F4E34-3A85-4CCD-8620-B2B48AC4C31E}" destId="{DA170177-9425-40FD-9C79-B87627CBDD37}" srcOrd="12" destOrd="0" presId="urn:microsoft.com/office/officeart/2005/8/layout/cycle1"/>
    <dgm:cxn modelId="{D452E80E-4D87-4C35-BFCF-87A79936BABF}" type="presParOf" srcId="{030F4E34-3A85-4CCD-8620-B2B48AC4C31E}" destId="{DE0A8FD2-B236-49AC-84D2-0894C73BCDF9}" srcOrd="13" destOrd="0" presId="urn:microsoft.com/office/officeart/2005/8/layout/cycle1"/>
    <dgm:cxn modelId="{22FFFEEC-A9E8-4039-A0E0-4ED977DB5AD9}" type="presParOf" srcId="{030F4E34-3A85-4CCD-8620-B2B48AC4C31E}" destId="{CA5B6B8A-BF8D-4C4D-93FC-DEB52C4B1FC1}" srcOrd="14" destOrd="0" presId="urn:microsoft.com/office/officeart/2005/8/layout/cycle1"/>
    <dgm:cxn modelId="{3832997D-A45B-4663-A37B-1C27FFDA8CE1}" type="presParOf" srcId="{030F4E34-3A85-4CCD-8620-B2B48AC4C31E}" destId="{150A134F-43D4-4AD1-AF23-A8579F35DC36}" srcOrd="15" destOrd="0" presId="urn:microsoft.com/office/officeart/2005/8/layout/cycle1"/>
    <dgm:cxn modelId="{F7F5BC43-C935-47E8-9B3E-C9A04B0B1244}" type="presParOf" srcId="{030F4E34-3A85-4CCD-8620-B2B48AC4C31E}" destId="{751218FB-2733-43CD-AB7E-D81E0DA7C2AA}" srcOrd="16" destOrd="0" presId="urn:microsoft.com/office/officeart/2005/8/layout/cycle1"/>
    <dgm:cxn modelId="{0B254DED-CD4D-4662-8A87-7229A5D70B92}" type="presParOf" srcId="{030F4E34-3A85-4CCD-8620-B2B48AC4C31E}" destId="{B82C13F1-7934-4919-9D74-3A12DFD038D4}" srcOrd="17" destOrd="0" presId="urn:microsoft.com/office/officeart/2005/8/layout/cycle1"/>
    <dgm:cxn modelId="{B5F12713-FB97-4719-8D82-70336295CAE3}" type="presParOf" srcId="{030F4E34-3A85-4CCD-8620-B2B48AC4C31E}" destId="{D9394D63-CF18-4808-8DA6-DC2A6D8EBD70}" srcOrd="18" destOrd="0" presId="urn:microsoft.com/office/officeart/2005/8/layout/cycle1"/>
    <dgm:cxn modelId="{B045ABFF-77FE-4ECC-9487-E8B182C49A10}" type="presParOf" srcId="{030F4E34-3A85-4CCD-8620-B2B48AC4C31E}" destId="{D58D9425-216B-4971-96A7-85D8CC0B7D5D}" srcOrd="19" destOrd="0" presId="urn:microsoft.com/office/officeart/2005/8/layout/cycle1"/>
    <dgm:cxn modelId="{3F79AF87-ADFA-43DC-B521-1FB45D6F6988}" type="presParOf" srcId="{030F4E34-3A85-4CCD-8620-B2B48AC4C31E}" destId="{9234F9CA-3B1C-41E6-81A6-87F057442DF4}" srcOrd="2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C241F-C91F-43EF-B1AA-91DC70F5E4C2}">
      <dsp:nvSpPr>
        <dsp:cNvPr id="0" name=""/>
        <dsp:cNvSpPr/>
      </dsp:nvSpPr>
      <dsp:spPr>
        <a:xfrm>
          <a:off x="6243238" y="399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/>
            <a:t>Pelaksanaan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>
              <a:solidFill>
                <a:srgbClr val="FF0000"/>
              </a:solidFill>
            </a:rPr>
            <a:t>Sep-Juni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>
              <a:solidFill>
                <a:srgbClr val="0070C0"/>
              </a:solidFill>
            </a:rPr>
            <a:t>Pimpinan</a:t>
          </a:r>
        </a:p>
      </dsp:txBody>
      <dsp:txXfrm>
        <a:off x="6243238" y="399"/>
        <a:ext cx="910810" cy="910810"/>
      </dsp:txXfrm>
    </dsp:sp>
    <dsp:sp modelId="{9A43AC4C-F49F-46A2-9DD3-52C2D652F353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19828226"/>
            <a:gd name="adj4" fmla="val 18604415"/>
            <a:gd name="adj5" fmla="val 438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D046E0-75BE-4CFC-9EA0-A31DACD2C86A}">
      <dsp:nvSpPr>
        <dsp:cNvPr id="0" name=""/>
        <dsp:cNvSpPr/>
      </dsp:nvSpPr>
      <dsp:spPr>
        <a:xfrm>
          <a:off x="7417175" y="1472470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/>
            <a:t>Monitoring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>
              <a:solidFill>
                <a:srgbClr val="FF0000"/>
              </a:solidFill>
            </a:rPr>
            <a:t>Nov &amp; April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rgbClr val="0070C0"/>
              </a:solidFill>
            </a:rPr>
            <a:t>Pimpinan</a:t>
          </a:r>
          <a:r>
            <a:rPr lang="en-US" sz="900" b="1" kern="1200" dirty="0">
              <a:solidFill>
                <a:srgbClr val="0070C0"/>
              </a:solidFill>
            </a:rPr>
            <a:t> </a:t>
          </a:r>
          <a:endParaRPr lang="id-ID" sz="900" b="1" kern="1200" dirty="0">
            <a:solidFill>
              <a:srgbClr val="0070C0"/>
            </a:solidFill>
          </a:endParaRPr>
        </a:p>
      </dsp:txBody>
      <dsp:txXfrm>
        <a:off x="7417175" y="1472470"/>
        <a:ext cx="910810" cy="910810"/>
      </dsp:txXfrm>
    </dsp:sp>
    <dsp:sp modelId="{2F8D1649-98BF-4D45-8229-F8F79C8C3E92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1231335"/>
            <a:gd name="adj4" fmla="val 21556567"/>
            <a:gd name="adj5" fmla="val 438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258507-C7A3-4019-AC3D-829F3A8E57A1}">
      <dsp:nvSpPr>
        <dsp:cNvPr id="0" name=""/>
        <dsp:cNvSpPr/>
      </dsp:nvSpPr>
      <dsp:spPr>
        <a:xfrm>
          <a:off x="6998201" y="3308111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/>
            <a:t>Evaluasi Diri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rgbClr val="FF0000"/>
              </a:solidFill>
            </a:rPr>
            <a:t>Juni-Juli</a:t>
          </a:r>
          <a:endParaRPr lang="id-ID" sz="900" b="1" kern="1200" dirty="0">
            <a:solidFill>
              <a:srgbClr val="FF0000"/>
            </a:solidFill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>
              <a:solidFill>
                <a:srgbClr val="0070C0"/>
              </a:solidFill>
            </a:rPr>
            <a:t>Pimpinan</a:t>
          </a:r>
        </a:p>
      </dsp:txBody>
      <dsp:txXfrm>
        <a:off x="6998201" y="3308111"/>
        <a:ext cx="910810" cy="910810"/>
      </dsp:txXfrm>
    </dsp:sp>
    <dsp:sp modelId="{1A349CC1-C83B-49EB-BAE2-6118AD510BCC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4438510"/>
            <a:gd name="adj4" fmla="val 3306845"/>
            <a:gd name="adj5" fmla="val 4386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9E0F5A-8445-4050-9D70-8EE81DCD8936}">
      <dsp:nvSpPr>
        <dsp:cNvPr id="0" name=""/>
        <dsp:cNvSpPr/>
      </dsp:nvSpPr>
      <dsp:spPr>
        <a:xfrm>
          <a:off x="5301813" y="4125049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/>
            <a:t>Audit</a:t>
          </a:r>
          <a:r>
            <a:rPr lang="en-US" sz="900" b="1" kern="1200" dirty="0"/>
            <a:t> </a:t>
          </a:r>
          <a:r>
            <a:rPr lang="en-US" sz="900" b="1" kern="1200" dirty="0" err="1"/>
            <a:t>Mutu</a:t>
          </a:r>
          <a:r>
            <a:rPr lang="id-ID" sz="900" b="1" kern="1200" dirty="0"/>
            <a:t> Internal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>
              <a:solidFill>
                <a:srgbClr val="FF0000"/>
              </a:solidFill>
            </a:rPr>
            <a:t>Juli</a:t>
          </a:r>
          <a:endParaRPr lang="id-ID" sz="900" b="1" kern="1200" dirty="0">
            <a:solidFill>
              <a:srgbClr val="FF0000"/>
            </a:solidFill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 dirty="0">
              <a:solidFill>
                <a:srgbClr val="0070C0"/>
              </a:solidFill>
            </a:rPr>
            <a:t>LPM</a:t>
          </a:r>
        </a:p>
      </dsp:txBody>
      <dsp:txXfrm>
        <a:off x="5301813" y="4125049"/>
        <a:ext cx="910810" cy="910810"/>
      </dsp:txXfrm>
    </dsp:sp>
    <dsp:sp modelId="{AE1E3617-A3C1-4B00-A129-69ADA671027B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7258610"/>
            <a:gd name="adj4" fmla="val 6126944"/>
            <a:gd name="adj5" fmla="val 438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A8FD2-B236-49AC-84D2-0894C73BCDF9}">
      <dsp:nvSpPr>
        <dsp:cNvPr id="0" name=""/>
        <dsp:cNvSpPr/>
      </dsp:nvSpPr>
      <dsp:spPr>
        <a:xfrm>
          <a:off x="3605426" y="3308111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/>
            <a:t>Rapat Tinjauan manajemen dan </a:t>
          </a:r>
          <a:r>
            <a:rPr lang="id-ID" sz="900" b="1" kern="1200"/>
            <a:t>Rumusan Koreksi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FF0000"/>
              </a:solidFill>
            </a:rPr>
            <a:t>Agustus</a:t>
          </a:r>
          <a:endParaRPr lang="id-ID" sz="900" b="1" kern="1200">
            <a:solidFill>
              <a:srgbClr val="FF0000"/>
            </a:solidFill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>
              <a:solidFill>
                <a:srgbClr val="0070C0"/>
              </a:solidFill>
            </a:rPr>
            <a:t>Pimpinan, LPM</a:t>
          </a:r>
        </a:p>
      </dsp:txBody>
      <dsp:txXfrm>
        <a:off x="3605426" y="3308111"/>
        <a:ext cx="910810" cy="910810"/>
      </dsp:txXfrm>
    </dsp:sp>
    <dsp:sp modelId="{CA5B6B8A-BF8D-4C4D-93FC-DEB52C4B1FC1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10608887"/>
            <a:gd name="adj4" fmla="val 9334119"/>
            <a:gd name="adj5" fmla="val 4386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1218FB-2733-43CD-AB7E-D81E0DA7C2AA}">
      <dsp:nvSpPr>
        <dsp:cNvPr id="0" name=""/>
        <dsp:cNvSpPr/>
      </dsp:nvSpPr>
      <dsp:spPr>
        <a:xfrm>
          <a:off x="3186452" y="1472470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/>
            <a:t>Peningkatan Mutu 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>
              <a:solidFill>
                <a:srgbClr val="FF0000"/>
              </a:solidFill>
            </a:rPr>
            <a:t>Agustus</a:t>
          </a:r>
          <a:endParaRPr lang="id-ID" sz="900" b="1" kern="1200">
            <a:solidFill>
              <a:srgbClr val="FF0000"/>
            </a:solidFill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>
              <a:solidFill>
                <a:srgbClr val="0070C0"/>
              </a:solidFill>
            </a:rPr>
            <a:t>Pimpinan, LPM</a:t>
          </a:r>
        </a:p>
      </dsp:txBody>
      <dsp:txXfrm>
        <a:off x="3186452" y="1472470"/>
        <a:ext cx="910810" cy="910810"/>
      </dsp:txXfrm>
    </dsp:sp>
    <dsp:sp modelId="{B82C13F1-7934-4919-9D74-3A12DFD038D4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13561040"/>
            <a:gd name="adj4" fmla="val 12337229"/>
            <a:gd name="adj5" fmla="val 438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8D9425-216B-4971-96A7-85D8CC0B7D5D}">
      <dsp:nvSpPr>
        <dsp:cNvPr id="0" name=""/>
        <dsp:cNvSpPr/>
      </dsp:nvSpPr>
      <dsp:spPr>
        <a:xfrm>
          <a:off x="4360389" y="399"/>
          <a:ext cx="910810" cy="91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/>
            <a:t>Penetapan</a:t>
          </a:r>
          <a:r>
            <a:rPr lang="id-ID" sz="900" kern="1200">
              <a:solidFill>
                <a:srgbClr val="FF0000"/>
              </a:solidFill>
            </a:rPr>
            <a:t> </a:t>
          </a:r>
          <a:r>
            <a:rPr lang="en-US" sz="900" b="1" kern="1200">
              <a:solidFill>
                <a:srgbClr val="FF0000"/>
              </a:solidFill>
            </a:rPr>
            <a:t>September</a:t>
          </a:r>
          <a:endParaRPr lang="id-ID" sz="900" b="1" kern="1200">
            <a:solidFill>
              <a:srgbClr val="FF0000"/>
            </a:solidFill>
          </a:endParaRP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900" b="1" kern="1200">
              <a:solidFill>
                <a:schemeClr val="accent1">
                  <a:lumMod val="75000"/>
                </a:schemeClr>
              </a:solidFill>
            </a:rPr>
            <a:t>Senat Akademik</a:t>
          </a:r>
        </a:p>
      </dsp:txBody>
      <dsp:txXfrm>
        <a:off x="4360389" y="399"/>
        <a:ext cx="910810" cy="910810"/>
      </dsp:txXfrm>
    </dsp:sp>
    <dsp:sp modelId="{9234F9CA-3B1C-41E6-81A6-87F057442DF4}">
      <dsp:nvSpPr>
        <dsp:cNvPr id="0" name=""/>
        <dsp:cNvSpPr/>
      </dsp:nvSpPr>
      <dsp:spPr>
        <a:xfrm>
          <a:off x="3395048" y="48522"/>
          <a:ext cx="4724340" cy="4724340"/>
        </a:xfrm>
        <a:prstGeom prst="circularArrow">
          <a:avLst>
            <a:gd name="adj1" fmla="val 3759"/>
            <a:gd name="adj2" fmla="val 234546"/>
            <a:gd name="adj3" fmla="val 16742087"/>
            <a:gd name="adj4" fmla="val 15423367"/>
            <a:gd name="adj5" fmla="val 438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95852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1430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029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8982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39861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0021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68047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6959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6628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2954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1797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6B572-D70E-4C86-98DA-35E8B3FB9F57}" type="datetimeFigureOut">
              <a:rPr lang="id-ID" smtClean="0"/>
              <a:t>05/05/2021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8E2A7-60BB-4B59-B0D1-3C13E307BFFC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39297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ami.ummi.ac.id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ummi.ac.id/administrato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529" y="402956"/>
            <a:ext cx="9144000" cy="1955125"/>
          </a:xfrm>
        </p:spPr>
        <p:txBody>
          <a:bodyPr/>
          <a:lstStyle/>
          <a:p>
            <a:r>
              <a:rPr lang="id-ID" b="1" dirty="0">
                <a:solidFill>
                  <a:schemeClr val="bg1"/>
                </a:solidFill>
              </a:rPr>
              <a:t>Sosialisasi Audit Mutu Internal (AMI)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Siklus</a:t>
            </a:r>
            <a:r>
              <a:rPr lang="en-US" b="1" dirty="0">
                <a:solidFill>
                  <a:schemeClr val="bg1"/>
                </a:solidFill>
              </a:rPr>
              <a:t> VIII</a:t>
            </a:r>
            <a:endParaRPr lang="id-ID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2875"/>
            <a:ext cx="9144000" cy="1655762"/>
          </a:xfrm>
        </p:spPr>
        <p:txBody>
          <a:bodyPr/>
          <a:lstStyle/>
          <a:p>
            <a:r>
              <a:rPr lang="id-ID" dirty="0">
                <a:solidFill>
                  <a:schemeClr val="bg1"/>
                </a:solidFill>
              </a:rPr>
              <a:t>Lembaga Penjaminan Mutu – Universitas Muhammadiyah Sukabumi</a:t>
            </a:r>
          </a:p>
          <a:p>
            <a:endParaRPr lang="en-US" i="1" dirty="0">
              <a:solidFill>
                <a:schemeClr val="bg1"/>
              </a:solidFill>
            </a:endParaRPr>
          </a:p>
          <a:p>
            <a:r>
              <a:rPr lang="id-ID" i="1" dirty="0">
                <a:solidFill>
                  <a:schemeClr val="bg1"/>
                </a:solidFill>
              </a:rPr>
              <a:t>Sukabumi, 5 Mei 2021</a:t>
            </a:r>
          </a:p>
        </p:txBody>
      </p:sp>
    </p:spTree>
    <p:extLst>
      <p:ext uri="{BB962C8B-B14F-4D97-AF65-F5344CB8AC3E}">
        <p14:creationId xmlns:p14="http://schemas.microsoft.com/office/powerpoint/2010/main" val="3988475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Instrumen AMI Tahun 2021</a:t>
            </a:r>
            <a:r>
              <a:rPr lang="id-ID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id-ID" dirty="0"/>
              <a:t>Instrumen AMI dibedakan menjadi 3 jenis, yaitu:</a:t>
            </a:r>
          </a:p>
          <a:p>
            <a:pPr lvl="1" algn="just"/>
            <a:r>
              <a:rPr lang="id-ID" dirty="0"/>
              <a:t>Instrumen  AMI tingkat magister</a:t>
            </a:r>
          </a:p>
          <a:p>
            <a:pPr lvl="1" algn="just"/>
            <a:r>
              <a:rPr lang="id-ID" dirty="0"/>
              <a:t>Instrumen AMI tingkat Sarjana</a:t>
            </a:r>
          </a:p>
          <a:p>
            <a:pPr lvl="1" algn="just"/>
            <a:r>
              <a:rPr lang="id-ID" dirty="0"/>
              <a:t>Instrumen AMI tingkat Diploma 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821580"/>
              </p:ext>
            </p:extLst>
          </p:nvPr>
        </p:nvGraphicFramePr>
        <p:xfrm>
          <a:off x="838200" y="3616847"/>
          <a:ext cx="10515599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2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6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69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49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496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Jenis</a:t>
                      </a:r>
                      <a:r>
                        <a:rPr lang="id-ID" sz="2000" baseline="0" dirty="0"/>
                        <a:t> Instrumen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Total Butir Instrumen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Butir LKPS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Butir LED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Instrumen AMI </a:t>
                      </a:r>
                      <a:r>
                        <a:rPr lang="en-US" sz="2000" dirty="0"/>
                        <a:t>Magister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id-ID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Instrumen</a:t>
                      </a:r>
                      <a:r>
                        <a:rPr lang="id-ID" sz="2000" baseline="0" dirty="0"/>
                        <a:t> AMI Sarjana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Instrumen AMI Diploma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75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47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668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AKSES AMI 2021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2961067" cy="4351338"/>
          </a:xfrm>
        </p:spPr>
        <p:txBody>
          <a:bodyPr/>
          <a:lstStyle/>
          <a:p>
            <a:pPr algn="just"/>
            <a:r>
              <a:rPr lang="id-ID" dirty="0"/>
              <a:t>Media untuk kegiatan AMI 2021 dilaksanakan melalui </a:t>
            </a:r>
            <a:r>
              <a:rPr lang="id-ID" dirty="0">
                <a:hlinkClick r:id="rId2"/>
              </a:rPr>
              <a:t>http://ami.ummi.ac.id/</a:t>
            </a:r>
            <a:r>
              <a:rPr lang="id-ID" dirty="0"/>
              <a:t> </a:t>
            </a:r>
          </a:p>
          <a:p>
            <a:pPr marL="0" indent="0" algn="just">
              <a:buNone/>
            </a:pPr>
            <a:r>
              <a:rPr lang="id-ID" dirty="0"/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2755" y="1690688"/>
            <a:ext cx="8019245" cy="515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071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5699"/>
            <a:ext cx="10515600" cy="887478"/>
          </a:xfrm>
        </p:spPr>
        <p:txBody>
          <a:bodyPr/>
          <a:lstStyle/>
          <a:p>
            <a:r>
              <a:rPr lang="id-ID" b="1" dirty="0"/>
              <a:t>Prosedur AMI 2021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7484907"/>
              </p:ext>
            </p:extLst>
          </p:nvPr>
        </p:nvGraphicFramePr>
        <p:xfrm>
          <a:off x="950934" y="1252604"/>
          <a:ext cx="10515600" cy="46024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752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62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b="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b="0" dirty="0"/>
                        <a:t>Program Studi Login ke dalam sistem ami.ummi.ac.id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Masuk</a:t>
                      </a:r>
                      <a:r>
                        <a:rPr lang="id-ID" sz="2000" baseline="0" dirty="0"/>
                        <a:t> pada Menu Template Dokumen</a:t>
                      </a:r>
                      <a:endParaRPr lang="id-ID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2000" b="0" dirty="0"/>
                        <a:t>Unduh</a:t>
                      </a:r>
                      <a:r>
                        <a:rPr lang="id-ID" sz="2000" b="0" baseline="0" dirty="0"/>
                        <a:t> Dokumen Instrumen AMI 2021 sesuai dengan jenjang program studi, template surat pengantar dan template surat pernyataan fakultas </a:t>
                      </a:r>
                      <a:endParaRPr lang="id-ID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2000" b="0" dirty="0"/>
                        <a:t>Setelah</a:t>
                      </a:r>
                      <a:r>
                        <a:rPr lang="id-ID" sz="2000" b="0" baseline="0" dirty="0"/>
                        <a:t> diisi lengkap, unggah kembali ke ami.ummi.ac.id melalui menu </a:t>
                      </a:r>
                      <a:r>
                        <a:rPr lang="id-ID" sz="2000" b="1" baseline="0" dirty="0"/>
                        <a:t>Ajuan Audit </a:t>
                      </a:r>
                      <a:r>
                        <a:rPr lang="id-ID" sz="2000" b="0" baseline="0" dirty="0"/>
                        <a:t>dengan melampirkan: </a:t>
                      </a:r>
                    </a:p>
                    <a:p>
                      <a:pPr marL="342900" indent="-342900" algn="just">
                        <a:buFont typeface="+mj-lt"/>
                        <a:buAutoNum type="alphaLcPeriod"/>
                      </a:pPr>
                      <a:r>
                        <a:rPr lang="id-ID" sz="2000" b="0" baseline="0" dirty="0"/>
                        <a:t>Surat pengantar dari fakultas</a:t>
                      </a:r>
                    </a:p>
                    <a:p>
                      <a:pPr marL="342900" indent="-342900" algn="just">
                        <a:buFont typeface="+mj-lt"/>
                        <a:buAutoNum type="alphaLcPeriod"/>
                      </a:pPr>
                      <a:r>
                        <a:rPr lang="id-ID" sz="2000" b="0" baseline="0" dirty="0"/>
                        <a:t>Surat pernyataan fakultas </a:t>
                      </a:r>
                    </a:p>
                    <a:p>
                      <a:pPr marL="342900" indent="-342900" algn="just">
                        <a:buFont typeface="+mj-lt"/>
                        <a:buAutoNum type="alphaLcPeriod"/>
                      </a:pPr>
                      <a:r>
                        <a:rPr lang="id-ID" sz="2000" b="0" baseline="0" dirty="0"/>
                        <a:t>Instrumen AMI yang telah diisi</a:t>
                      </a:r>
                      <a:endParaRPr lang="id-ID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b="0" dirty="0"/>
                        <a:t>LPM</a:t>
                      </a:r>
                      <a:r>
                        <a:rPr lang="id-ID" sz="2000" b="0" baseline="0" dirty="0"/>
                        <a:t> akan menugaskan auditor untuk melaksanakan penilaian awal  (Desk Evaluasi)</a:t>
                      </a:r>
                      <a:endParaRPr lang="id-ID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6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2000" b="0" dirty="0"/>
                        <a:t>Jika hasil desk evaluasi</a:t>
                      </a:r>
                      <a:r>
                        <a:rPr lang="id-ID" sz="2000" b="0" baseline="0" dirty="0"/>
                        <a:t> &gt;=200 maka dapat dilanjutkan ke tahap visitasi, jika &lt;200 maka akan diminta untuk memperbaiki isian AMI </a:t>
                      </a:r>
                      <a:endParaRPr lang="id-ID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id-ID" sz="2000" b="0" dirty="0"/>
                        <a:t>Visitasi akan dilaksanaka</a:t>
                      </a:r>
                      <a:r>
                        <a:rPr lang="id-ID" sz="2000" b="0" baseline="0" dirty="0"/>
                        <a:t>n bulan Juli 2021</a:t>
                      </a:r>
                      <a:endParaRPr lang="id-ID" sz="20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783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Dokumen yang harus dipersiapkan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Dokumen rujukan untuk AMI adalah:</a:t>
            </a:r>
          </a:p>
          <a:p>
            <a:pPr lvl="1"/>
            <a:r>
              <a:rPr lang="id-ID" dirty="0"/>
              <a:t>Dokumen SPMI UMMI</a:t>
            </a:r>
          </a:p>
          <a:p>
            <a:pPr lvl="1"/>
            <a:r>
              <a:rPr lang="id-ID" dirty="0"/>
              <a:t>Dokumen SPMI Fakultas</a:t>
            </a:r>
          </a:p>
          <a:p>
            <a:pPr lvl="1"/>
            <a:r>
              <a:rPr lang="id-ID" dirty="0"/>
              <a:t>Dokumen SPMI Program Studi </a:t>
            </a:r>
          </a:p>
          <a:p>
            <a:pPr marL="263525" lvl="1" indent="-263525" algn="just"/>
            <a:r>
              <a:rPr lang="id-ID" dirty="0"/>
              <a:t>Dokumen-dokumen bukti pendukung pelaksanaan standar SPMI yang dapat diunggah ke </a:t>
            </a:r>
            <a:r>
              <a:rPr lang="id-ID" dirty="0">
                <a:hlinkClick r:id="rId2"/>
              </a:rPr>
              <a:t>https://ummi.ac.id/administrator</a:t>
            </a:r>
            <a:r>
              <a:rPr lang="id-ID" dirty="0"/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5300" y="3990975"/>
            <a:ext cx="40767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534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Penilaian AMI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1267921"/>
              </p:ext>
            </p:extLst>
          </p:nvPr>
        </p:nvGraphicFramePr>
        <p:xfrm>
          <a:off x="838200" y="1825625"/>
          <a:ext cx="10515600" cy="21031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b="0" dirty="0"/>
                        <a:t>Penilaian</a:t>
                      </a:r>
                      <a:r>
                        <a:rPr lang="id-ID" sz="2400" b="0" baseline="0" dirty="0"/>
                        <a:t> AMI akan dinilai dengan menggunakan matriks APS 4.0 yang menghasilkan nilai rentang dari 0-400</a:t>
                      </a:r>
                      <a:endParaRPr lang="id-ID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2400" dirty="0"/>
                        <a:t>Selain</a:t>
                      </a:r>
                      <a:r>
                        <a:rPr lang="id-ID" sz="2400" baseline="0" dirty="0"/>
                        <a:t> itu juga akan dilakukan penilaian terhadap capaian masing-masing standar/ kriteria berupa nilai prosentase capaian </a:t>
                      </a:r>
                      <a:endParaRPr lang="id-ID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/>
                      <a:endParaRPr lang="id-ID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3974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Definisi AMI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1023366"/>
              </p:ext>
            </p:extLst>
          </p:nvPr>
        </p:nvGraphicFramePr>
        <p:xfrm>
          <a:off x="838200" y="1825625"/>
          <a:ext cx="10515600" cy="35966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d-ID" sz="3200" b="0" dirty="0">
                          <a:solidFill>
                            <a:srgbClr val="FF0000"/>
                          </a:solidFill>
                        </a:rPr>
                        <a:t>Audit  Mutu  Internal  (AMI)  </a:t>
                      </a:r>
                      <a:r>
                        <a:rPr lang="id-ID" sz="3200" b="0" dirty="0"/>
                        <a:t>adalah  proses pengujian  yang sistematik,  mandiri,  dan  terdokumentasi  untuk  memastikan pelaksanaan kegiatan di perguruan tinggi sesuai prosedur dan hasilnya telah sesuai dengan standar untuk mencapai tujuan institusi.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3200" b="0" dirty="0"/>
                        <a:t>Dalam Siklus PPEPP SPMI, AMI merupakan bagian dari tahap Evaluasi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011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600" b="1" dirty="0"/>
              <a:t>Siklus SPMI </a:t>
            </a:r>
            <a:r>
              <a:rPr lang="en-US" sz="3600" b="1" dirty="0"/>
              <a:t>UMMI</a:t>
            </a:r>
            <a:endParaRPr lang="id-ID" b="1" dirty="0"/>
          </a:p>
        </p:txBody>
      </p:sp>
      <p:sp>
        <p:nvSpPr>
          <p:cNvPr id="8" name="Text Box 1">
            <a:extLst>
              <a:ext uri="{FF2B5EF4-FFF2-40B4-BE49-F238E27FC236}">
                <a16:creationId xmlns:a16="http://schemas.microsoft.com/office/drawing/2014/main" id="{80EDAB6F-ADE3-4199-8EC4-5A687D6065C7}"/>
              </a:ext>
            </a:extLst>
          </p:cNvPr>
          <p:cNvSpPr txBox="1"/>
          <p:nvPr/>
        </p:nvSpPr>
        <p:spPr>
          <a:xfrm>
            <a:off x="5104447" y="2770822"/>
            <a:ext cx="1983105" cy="131635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d-ID" sz="280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merican Captain"/>
                <a:ea typeface="Calibri" panose="020F0502020204030204" pitchFamily="34" charset="0"/>
                <a:cs typeface="Times New Roman" panose="02020603050405020304" pitchFamily="18" charset="0"/>
              </a:rPr>
              <a:t>SIKLUS SPMI </a:t>
            </a:r>
            <a:endParaRPr lang="en-ID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id-ID" sz="280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American Captain"/>
                <a:ea typeface="Calibri" panose="020F0502020204030204" pitchFamily="34" charset="0"/>
                <a:cs typeface="Times New Roman" panose="02020603050405020304" pitchFamily="18" charset="0"/>
              </a:rPr>
              <a:t>UMMI</a:t>
            </a:r>
            <a:endParaRPr lang="en-ID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D1E5A0C8-257E-415E-B238-5F03BC6141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9575007"/>
              </p:ext>
            </p:extLst>
          </p:nvPr>
        </p:nvGraphicFramePr>
        <p:xfrm>
          <a:off x="338781" y="1018551"/>
          <a:ext cx="11514438" cy="5036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15420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Tujuan AMI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0236978"/>
              </p:ext>
            </p:extLst>
          </p:nvPr>
        </p:nvGraphicFramePr>
        <p:xfrm>
          <a:off x="838200" y="1825625"/>
          <a:ext cx="10515600" cy="42976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 algn="just"/>
                      <a:r>
                        <a:rPr lang="id-ID" sz="2800" b="0" dirty="0"/>
                        <a:t>Memastikan kesesuaian arah dan pelaksanaan penjaminan mutu program studi/ fakultas terhadap Standar SPMI Universitas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just"/>
                      <a:r>
                        <a:rPr lang="id-ID" sz="2800" dirty="0"/>
                        <a:t>Memastikan kesiapan program studi/ fakultas  dalam melaksanakan SPMI sesuai dengan kriteria yang tertera pada instrumen akreditasi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just"/>
                      <a:r>
                        <a:rPr lang="id-ID" sz="2800" dirty="0"/>
                        <a:t>Memastikan kesiapan program studi/ fakultas  dalam melakukan monitoring dan evaluasi standar SPMI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just"/>
                      <a:r>
                        <a:rPr lang="id-ID" sz="2800" dirty="0"/>
                        <a:t>Memetakan peluang peningkatan mutu program studi/ fakultas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800" dirty="0"/>
                        <a:t>Memetakan capaian pelaksanaan SPMI Program studi terhadap Instrumen APS (LED dan LKPS)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7869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Manfaat AMI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427507"/>
              </p:ext>
            </p:extLst>
          </p:nvPr>
        </p:nvGraphicFramePr>
        <p:xfrm>
          <a:off x="838200" y="1825625"/>
          <a:ext cx="10515600" cy="23164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sv-SE" sz="2800" b="0" dirty="0"/>
                        <a:t>Manfaat  AMI  secara  langsung  adalah  diperolehnya rekomendasi peningkatan mutu</a:t>
                      </a:r>
                      <a:r>
                        <a:rPr lang="id-ID" sz="2800" b="0" dirty="0"/>
                        <a:t> program studi, fakultas dan universitas</a:t>
                      </a:r>
                      <a:r>
                        <a:rPr lang="sv-SE" sz="2800" b="0" dirty="0"/>
                        <a:t>. </a:t>
                      </a:r>
                      <a:endParaRPr lang="id-ID" sz="2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800" b="0" dirty="0"/>
                        <a:t>Rekomendasi tersebut akan bermanfaat bagi pimpinan perguruan tinggi dalam mengembangkan  berbagai  program  untuk  mencapai  tujuan perguruan tinggi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6662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Auditee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/>
              <a:t>Auditee dari AMI 2021 adalah pimpinan fakultas dan program studi</a:t>
            </a:r>
          </a:p>
          <a:p>
            <a:pPr marL="0" indent="0">
              <a:buNone/>
            </a:pPr>
            <a:endParaRPr lang="id-ID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960982"/>
              </p:ext>
            </p:extLst>
          </p:nvPr>
        </p:nvGraphicFramePr>
        <p:xfrm>
          <a:off x="1067496" y="2498361"/>
          <a:ext cx="9717413" cy="3901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29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Fakultas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Program Studi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</a:t>
                      </a:r>
                      <a:r>
                        <a:rPr lang="id-ID" sz="2000" baseline="0" dirty="0"/>
                        <a:t> Sain dan Teknologi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</a:t>
                      </a:r>
                      <a:r>
                        <a:rPr lang="id-ID" sz="2000" baseline="0" dirty="0"/>
                        <a:t> Studi Kimia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Teknik Informatika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Teknik Sipil (S1)</a:t>
                      </a:r>
                      <a:endParaRPr lang="id-ID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 Ekonomi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 Studi Akuntansi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</a:t>
                      </a:r>
                      <a:r>
                        <a:rPr lang="id-ID" sz="2000" baseline="0" dirty="0"/>
                        <a:t> Studi Perpajakan (D3)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Manajemen Ritel (S1)</a:t>
                      </a:r>
                      <a:endParaRPr lang="id-ID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</a:t>
                      </a:r>
                      <a:r>
                        <a:rPr lang="id-ID" sz="2000" baseline="0" dirty="0"/>
                        <a:t> Pertanian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 Studi Agribisnis (S1) 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 Studi Akuakultur (S1)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 Kesehatan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 Studi</a:t>
                      </a:r>
                      <a:r>
                        <a:rPr lang="id-ID" sz="2000" baseline="0" dirty="0"/>
                        <a:t> </a:t>
                      </a:r>
                      <a:r>
                        <a:rPr lang="id-ID" sz="2000" dirty="0"/>
                        <a:t>Keperawatan (D3)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</a:t>
                      </a:r>
                      <a:r>
                        <a:rPr lang="id-ID" sz="2000" baseline="0" dirty="0"/>
                        <a:t> Hukum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</a:t>
                      </a:r>
                      <a:r>
                        <a:rPr lang="id-ID" sz="2000" baseline="0" dirty="0"/>
                        <a:t> Studi Ilmu Hukum (S1)</a:t>
                      </a:r>
                      <a:endParaRPr lang="id-ID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266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Auditee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4688"/>
            <a:ext cx="10515600" cy="4351338"/>
          </a:xfrm>
        </p:spPr>
        <p:txBody>
          <a:bodyPr/>
          <a:lstStyle/>
          <a:p>
            <a:r>
              <a:rPr lang="id-ID" dirty="0"/>
              <a:t>Auditee dari AMI 2021 adalah pimpinan fakultas dan program studi</a:t>
            </a:r>
          </a:p>
          <a:p>
            <a:pPr marL="0" indent="0">
              <a:buNone/>
            </a:pPr>
            <a:endParaRPr lang="id-ID" dirty="0"/>
          </a:p>
          <a:p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069754"/>
              </p:ext>
            </p:extLst>
          </p:nvPr>
        </p:nvGraphicFramePr>
        <p:xfrm>
          <a:off x="1138825" y="1825625"/>
          <a:ext cx="9717413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5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9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29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Fakultas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Program Studi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</a:t>
                      </a:r>
                      <a:r>
                        <a:rPr lang="id-ID" sz="2000" baseline="0" dirty="0"/>
                        <a:t> Ilmu Administrasi dan Humaniora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</a:t>
                      </a:r>
                      <a:r>
                        <a:rPr lang="id-ID" sz="2000" baseline="0" dirty="0"/>
                        <a:t> Sastra Inggris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Administrasi Bisnis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Administrasi Publik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Magister Ilmu Administrasi (S1)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Hubungan Masyarakat (D3)</a:t>
                      </a:r>
                      <a:endParaRPr lang="id-ID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/>
                        <a:t>Fakultas Keguruan</a:t>
                      </a:r>
                      <a:r>
                        <a:rPr lang="id-ID" sz="2000" baseline="0" dirty="0"/>
                        <a:t> dan Ilmu Pendidikan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dirty="0"/>
                        <a:t>Program</a:t>
                      </a:r>
                      <a:r>
                        <a:rPr lang="id-ID" sz="2000" baseline="0" dirty="0"/>
                        <a:t> Studi Pendidikan Biologi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Pendidikan Bahasa &amp; Sastra Indonesia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Pendidikan Matematika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PGSD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PGPAUD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PJKR</a:t>
                      </a:r>
                    </a:p>
                    <a:p>
                      <a:pPr marL="342900" indent="-342900">
                        <a:buFont typeface="+mj-lt"/>
                        <a:buAutoNum type="alphaLcPeriod"/>
                      </a:pPr>
                      <a:r>
                        <a:rPr lang="id-ID" sz="2000" baseline="0" dirty="0"/>
                        <a:t>Program Studi PTIK</a:t>
                      </a:r>
                      <a:endParaRPr lang="id-ID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764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FA977-63BE-4DF0-9257-867587806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32024" cy="1325563"/>
          </a:xfrm>
        </p:spPr>
        <p:txBody>
          <a:bodyPr/>
          <a:lstStyle/>
          <a:p>
            <a:r>
              <a:rPr lang="en-US" b="1" dirty="0" err="1">
                <a:latin typeface="Bahnschrift" panose="020B0502040204020203" pitchFamily="34" charset="0"/>
              </a:rPr>
              <a:t>Tanggal</a:t>
            </a:r>
            <a:r>
              <a:rPr lang="en-US" b="1" dirty="0">
                <a:latin typeface="Bahnschrift" panose="020B0502040204020203" pitchFamily="34" charset="0"/>
              </a:rPr>
              <a:t> </a:t>
            </a:r>
            <a:r>
              <a:rPr lang="en-US" b="1" dirty="0" err="1">
                <a:latin typeface="Bahnschrift" panose="020B0502040204020203" pitchFamily="34" charset="0"/>
              </a:rPr>
              <a:t>Penting</a:t>
            </a:r>
            <a:endParaRPr lang="en-ID" b="1" dirty="0">
              <a:latin typeface="Bahnschrift" panose="020B050204020402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C043C4-653B-4A31-8526-C5F787164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59577"/>
            <a:ext cx="10832024" cy="4351338"/>
          </a:xfrm>
        </p:spPr>
        <p:txBody>
          <a:bodyPr>
            <a:normAutofit/>
          </a:bodyPr>
          <a:lstStyle/>
          <a:p>
            <a:r>
              <a:rPr lang="en-US" sz="3600" dirty="0" err="1">
                <a:latin typeface="Bahnschrift" panose="020B0502040204020203" pitchFamily="34" charset="0"/>
              </a:rPr>
              <a:t>Pengisian</a:t>
            </a:r>
            <a:r>
              <a:rPr lang="en-US" sz="3600" dirty="0">
                <a:latin typeface="Bahnschrift" panose="020B0502040204020203" pitchFamily="34" charset="0"/>
              </a:rPr>
              <a:t> </a:t>
            </a:r>
            <a:r>
              <a:rPr lang="en-US" sz="3600" dirty="0" err="1">
                <a:latin typeface="Bahnschrift" panose="020B0502040204020203" pitchFamily="34" charset="0"/>
              </a:rPr>
              <a:t>Instrumen</a:t>
            </a:r>
            <a:r>
              <a:rPr lang="en-US" sz="3600" dirty="0">
                <a:latin typeface="Bahnschrift" panose="020B0502040204020203" pitchFamily="34" charset="0"/>
              </a:rPr>
              <a:t> 5 Mei-18 </a:t>
            </a:r>
            <a:r>
              <a:rPr lang="en-US" sz="3600" dirty="0" err="1">
                <a:latin typeface="Bahnschrift" panose="020B0502040204020203" pitchFamily="34" charset="0"/>
              </a:rPr>
              <a:t>Juni</a:t>
            </a:r>
            <a:r>
              <a:rPr lang="en-US" sz="3600" dirty="0">
                <a:latin typeface="Bahnschrift" panose="020B0502040204020203" pitchFamily="34" charset="0"/>
              </a:rPr>
              <a:t> 2021</a:t>
            </a:r>
          </a:p>
          <a:p>
            <a:r>
              <a:rPr lang="en-US" sz="3600" dirty="0" err="1">
                <a:latin typeface="Bahnschrift" panose="020B0502040204020203" pitchFamily="34" charset="0"/>
              </a:rPr>
              <a:t>Asesmen</a:t>
            </a:r>
            <a:r>
              <a:rPr lang="en-US" sz="3600" dirty="0">
                <a:latin typeface="Bahnschrift" panose="020B0502040204020203" pitchFamily="34" charset="0"/>
              </a:rPr>
              <a:t> </a:t>
            </a:r>
            <a:r>
              <a:rPr lang="en-US" sz="3600" dirty="0" err="1">
                <a:latin typeface="Bahnschrift" panose="020B0502040204020203" pitchFamily="34" charset="0"/>
              </a:rPr>
              <a:t>Kecukupan</a:t>
            </a:r>
            <a:r>
              <a:rPr lang="en-US" sz="3600" dirty="0">
                <a:latin typeface="Bahnschrift" panose="020B0502040204020203" pitchFamily="34" charset="0"/>
              </a:rPr>
              <a:t> 19 Juni-30 </a:t>
            </a:r>
            <a:r>
              <a:rPr lang="en-US" sz="3600" dirty="0" err="1">
                <a:latin typeface="Bahnschrift" panose="020B0502040204020203" pitchFamily="34" charset="0"/>
              </a:rPr>
              <a:t>Juni</a:t>
            </a:r>
            <a:r>
              <a:rPr lang="en-US" sz="3600" dirty="0">
                <a:latin typeface="Bahnschrift" panose="020B0502040204020203" pitchFamily="34" charset="0"/>
              </a:rPr>
              <a:t> 2021</a:t>
            </a:r>
          </a:p>
          <a:p>
            <a:r>
              <a:rPr lang="en-US" sz="3600" dirty="0" err="1">
                <a:latin typeface="Bahnschrift" panose="020B0502040204020203" pitchFamily="34" charset="0"/>
              </a:rPr>
              <a:t>Visitasi</a:t>
            </a:r>
            <a:r>
              <a:rPr lang="en-US" sz="3600" dirty="0">
                <a:latin typeface="Bahnschrift" panose="020B0502040204020203" pitchFamily="34" charset="0"/>
              </a:rPr>
              <a:t> AMI 1-17 </a:t>
            </a:r>
            <a:r>
              <a:rPr lang="en-US" sz="3600" dirty="0" err="1">
                <a:latin typeface="Bahnschrift" panose="020B0502040204020203" pitchFamily="34" charset="0"/>
              </a:rPr>
              <a:t>Juli</a:t>
            </a:r>
            <a:r>
              <a:rPr lang="en-US" sz="3600" dirty="0">
                <a:latin typeface="Bahnschrift" panose="020B0502040204020203" pitchFamily="34" charset="0"/>
              </a:rPr>
              <a:t> 2021 (</a:t>
            </a:r>
            <a:r>
              <a:rPr lang="en-US" sz="3600" dirty="0" err="1">
                <a:latin typeface="Bahnschrift" panose="020B0502040204020203" pitchFamily="34" charset="0"/>
              </a:rPr>
              <a:t>Jadwal</a:t>
            </a:r>
            <a:r>
              <a:rPr lang="en-US" sz="3600" dirty="0">
                <a:latin typeface="Bahnschrift" panose="020B0502040204020203" pitchFamily="34" charset="0"/>
              </a:rPr>
              <a:t> </a:t>
            </a:r>
            <a:r>
              <a:rPr lang="en-US" sz="3600" dirty="0" err="1">
                <a:latin typeface="Bahnschrift" panose="020B0502040204020203" pitchFamily="34" charset="0"/>
              </a:rPr>
              <a:t>tiap</a:t>
            </a:r>
            <a:r>
              <a:rPr lang="en-US" sz="3600" dirty="0">
                <a:latin typeface="Bahnschrift" panose="020B0502040204020203" pitchFamily="34" charset="0"/>
              </a:rPr>
              <a:t> unit </a:t>
            </a:r>
            <a:r>
              <a:rPr lang="en-US" sz="3600" dirty="0" err="1">
                <a:latin typeface="Bahnschrift" panose="020B0502040204020203" pitchFamily="34" charset="0"/>
              </a:rPr>
              <a:t>kerja</a:t>
            </a:r>
            <a:r>
              <a:rPr lang="en-US" sz="3600" dirty="0">
                <a:latin typeface="Bahnschrift" panose="020B0502040204020203" pitchFamily="34" charset="0"/>
              </a:rPr>
              <a:t> </a:t>
            </a:r>
            <a:r>
              <a:rPr lang="en-US" sz="3600" dirty="0" err="1">
                <a:latin typeface="Bahnschrift" panose="020B0502040204020203" pitchFamily="34" charset="0"/>
              </a:rPr>
              <a:t>menyusul</a:t>
            </a:r>
            <a:r>
              <a:rPr lang="en-US" sz="3600" dirty="0">
                <a:latin typeface="Bahnschrift" panose="020B0502040204020203" pitchFamily="34" charset="0"/>
              </a:rPr>
              <a:t>)</a:t>
            </a:r>
          </a:p>
          <a:p>
            <a:r>
              <a:rPr lang="en-US" sz="3600" dirty="0" err="1">
                <a:latin typeface="Bahnschrift" panose="020B0502040204020203" pitchFamily="34" charset="0"/>
              </a:rPr>
              <a:t>Pelaporan</a:t>
            </a:r>
            <a:r>
              <a:rPr lang="en-US" sz="3600" dirty="0">
                <a:latin typeface="Bahnschrift" panose="020B0502040204020203" pitchFamily="34" charset="0"/>
              </a:rPr>
              <a:t> AMI 18-31 </a:t>
            </a:r>
            <a:r>
              <a:rPr lang="en-US" sz="3600" dirty="0" err="1">
                <a:latin typeface="Bahnschrift" panose="020B0502040204020203" pitchFamily="34" charset="0"/>
              </a:rPr>
              <a:t>Juli</a:t>
            </a:r>
            <a:r>
              <a:rPr lang="en-US" sz="3600" dirty="0">
                <a:latin typeface="Bahnschrift" panose="020B0502040204020203" pitchFamily="34" charset="0"/>
              </a:rPr>
              <a:t> 2021</a:t>
            </a:r>
            <a:endParaRPr lang="en-ID" sz="36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115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/>
              <a:t>Instrumen AMI Tahun 2021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id-ID" dirty="0"/>
          </a:p>
          <a:p>
            <a:pPr lvl="1" algn="just"/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35658"/>
              </p:ext>
            </p:extLst>
          </p:nvPr>
        </p:nvGraphicFramePr>
        <p:xfrm>
          <a:off x="838200" y="1825625"/>
          <a:ext cx="10147126" cy="356616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147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b="0" dirty="0"/>
                        <a:t>Instrumen AMI 2021 disusun berdasarkan </a:t>
                      </a:r>
                      <a:r>
                        <a:rPr lang="id-ID" sz="2400" b="0" dirty="0">
                          <a:solidFill>
                            <a:srgbClr val="FF0000"/>
                          </a:solidFill>
                        </a:rPr>
                        <a:t>dokumen SPMI UMMI </a:t>
                      </a:r>
                      <a:r>
                        <a:rPr lang="id-ID" sz="2400" b="0" dirty="0"/>
                        <a:t>dan </a:t>
                      </a:r>
                      <a:r>
                        <a:rPr lang="id-ID" sz="2400" b="0" dirty="0">
                          <a:solidFill>
                            <a:srgbClr val="FF0000"/>
                          </a:solidFill>
                        </a:rPr>
                        <a:t>instrumen Akreditasi Program Studi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id-ID" sz="2400" b="0" dirty="0"/>
                        <a:t>Dokumen SPMI UMMI terdiri dari 9 standar yaitu: 1) Standar VMTS; 2) Standar Tata Pamong, Tata Kelola dan Kerjasama; 3) Standar Mahasiswa; 4) Standar SDM; 5) Standar Keuangan dan Sarana Prasarana; 6) Standar Pendidikan; 7) Standar Penelitian; 8) Standar Pengabdian Kepada Masyarakat; 9) Standar Luaran Tridarma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2400" b="0" dirty="0"/>
                        <a:t>Instrumen Akreditasi Program Studi terdiri dari Laporan Evaluasi Diri (LED) dan Laporan Kinerja Program Studi (LKPS)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264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806</Words>
  <Application>Microsoft Office PowerPoint</Application>
  <PresentationFormat>Widescreen</PresentationFormat>
  <Paragraphs>147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American Captain</vt:lpstr>
      <vt:lpstr>Arial</vt:lpstr>
      <vt:lpstr>Bahnschrift</vt:lpstr>
      <vt:lpstr>Calibri</vt:lpstr>
      <vt:lpstr>Calibri Light</vt:lpstr>
      <vt:lpstr>Times New Roman</vt:lpstr>
      <vt:lpstr>Office Theme</vt:lpstr>
      <vt:lpstr>Sosialisasi Audit Mutu Internal (AMI) Siklus VIII</vt:lpstr>
      <vt:lpstr>Definisi AMI</vt:lpstr>
      <vt:lpstr>Siklus SPMI UMMI</vt:lpstr>
      <vt:lpstr>Tujuan AMI </vt:lpstr>
      <vt:lpstr>Manfaat AMI </vt:lpstr>
      <vt:lpstr>Auditee</vt:lpstr>
      <vt:lpstr>Auditee (2)</vt:lpstr>
      <vt:lpstr>Tanggal Penting</vt:lpstr>
      <vt:lpstr>Instrumen AMI Tahun 2021</vt:lpstr>
      <vt:lpstr>Instrumen AMI Tahun 2021 </vt:lpstr>
      <vt:lpstr>AKSES AMI 2021</vt:lpstr>
      <vt:lpstr>Prosedur AMI 2021</vt:lpstr>
      <vt:lpstr>Dokumen yang harus dipersiapkan</vt:lpstr>
      <vt:lpstr>Penilaian AMI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Sosialisasi Audit Mutu Internal</dc:title>
  <dc:creator>acer</dc:creator>
  <cp:lastModifiedBy>SUHENDAR</cp:lastModifiedBy>
  <cp:revision>33</cp:revision>
  <dcterms:created xsi:type="dcterms:W3CDTF">2021-05-04T03:23:52Z</dcterms:created>
  <dcterms:modified xsi:type="dcterms:W3CDTF">2021-05-05T07:33:17Z</dcterms:modified>
</cp:coreProperties>
</file>