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8" d="100"/>
          <a:sy n="78" d="100"/>
        </p:scale>
        <p:origin x="456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Title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62399" y="1964267"/>
            <a:ext cx="7197726" cy="2421464"/>
          </a:xfrm>
        </p:spPr>
        <p:txBody>
          <a:bodyPr anchor="b">
            <a:normAutofit/>
          </a:bodyPr>
          <a:lstStyle>
            <a:lvl1pPr algn="r">
              <a:defRPr sz="48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62399" y="4385732"/>
            <a:ext cx="7197726" cy="1405467"/>
          </a:xfrm>
        </p:spPr>
        <p:txBody>
          <a:bodyPr anchor="t">
            <a:normAutofit/>
          </a:bodyPr>
          <a:lstStyle>
            <a:lvl1pPr marL="0" indent="0" algn="r">
              <a:buNone/>
              <a:defRPr sz="1800" cap="all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32558" y="5870575"/>
            <a:ext cx="1600200" cy="377825"/>
          </a:xfrm>
        </p:spPr>
        <p:txBody>
          <a:bodyPr/>
          <a:lstStyle/>
          <a:p>
            <a:fld id="{D8D6AFCF-5F11-4C7E-8175-E946CF0C88A1}" type="datetimeFigureOut">
              <a:rPr lang="id-ID" smtClean="0"/>
              <a:t>05/03/2021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962399" y="5870575"/>
            <a:ext cx="4893958" cy="377825"/>
          </a:xfrm>
        </p:spPr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08958" y="5870575"/>
            <a:ext cx="551167" cy="377825"/>
          </a:xfrm>
        </p:spPr>
        <p:txBody>
          <a:bodyPr/>
          <a:lstStyle/>
          <a:p>
            <a:fld id="{E4993537-C6B9-4EAC-8A74-5667AAA54E38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41701781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732865"/>
            <a:ext cx="1013142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371600" y="932112"/>
            <a:ext cx="8759827" cy="3164976"/>
          </a:xfrm>
          <a:prstGeom prst="roundRect">
            <a:avLst>
              <a:gd name="adj" fmla="val 4380"/>
            </a:avLst>
          </a:prstGeom>
          <a:ln w="50800" cap="sq" cmpd="dbl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5299603"/>
            <a:ext cx="10131427" cy="49371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D6AFCF-5F11-4C7E-8175-E946CF0C88A1}" type="datetimeFigureOut">
              <a:rPr lang="id-ID" smtClean="0"/>
              <a:t>05/03/2021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93537-C6B9-4EAC-8A74-5667AAA54E38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5845813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09601"/>
            <a:ext cx="10131427" cy="3124199"/>
          </a:xfrm>
        </p:spPr>
        <p:txBody>
          <a:bodyPr anchor="ctr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10131428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D6AFCF-5F11-4C7E-8175-E946CF0C88A1}" type="datetimeFigureOut">
              <a:rPr lang="id-ID" smtClean="0"/>
              <a:t>05/03/2021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93537-C6B9-4EAC-8A74-5667AAA54E38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75236326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0237867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88275" y="82333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2267" y="609601"/>
            <a:ext cx="9550399" cy="2743199"/>
          </a:xfrm>
        </p:spPr>
        <p:txBody>
          <a:bodyPr anchor="ctr">
            <a:normAutofit/>
          </a:bodyPr>
          <a:lstStyle>
            <a:lvl1pPr algn="l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97875" y="3352800"/>
            <a:ext cx="9339184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7465" y="4343400"/>
            <a:ext cx="10152367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D6AFCF-5F11-4C7E-8175-E946CF0C88A1}" type="datetimeFigureOut">
              <a:rPr lang="id-ID" smtClean="0"/>
              <a:t>05/03/2021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93537-C6B9-4EAC-8A74-5667AAA54E38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1611675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2" y="3308581"/>
            <a:ext cx="10131425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4777381"/>
            <a:ext cx="10131426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D6AFCF-5F11-4C7E-8175-E946CF0C88A1}" type="datetimeFigureOut">
              <a:rPr lang="id-ID" smtClean="0"/>
              <a:t>05/03/2021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93537-C6B9-4EAC-8A74-5667AAA54E38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32244659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0237867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88275" y="82333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992267" y="609601"/>
            <a:ext cx="9550399" cy="2743199"/>
          </a:xfrm>
        </p:spPr>
        <p:txBody>
          <a:bodyPr anchor="ctr">
            <a:normAutofit/>
          </a:bodyPr>
          <a:lstStyle>
            <a:lvl1pPr algn="l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5800" y="3886200"/>
            <a:ext cx="10135436" cy="8890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799" y="4775200"/>
            <a:ext cx="10135436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D6AFCF-5F11-4C7E-8175-E946CF0C88A1}" type="datetimeFigureOut">
              <a:rPr lang="id-ID" smtClean="0"/>
              <a:t>05/03/2021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93537-C6B9-4EAC-8A74-5667AAA54E38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76813646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09601"/>
            <a:ext cx="10131427" cy="2743199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5801" y="3505200"/>
            <a:ext cx="10131428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10131428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D6AFCF-5F11-4C7E-8175-E946CF0C88A1}" type="datetimeFigureOut">
              <a:rPr lang="id-ID" smtClean="0"/>
              <a:t>05/03/2021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93537-C6B9-4EAC-8A74-5667AAA54E38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55232664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D6AFCF-5F11-4C7E-8175-E946CF0C88A1}" type="datetimeFigureOut">
              <a:rPr lang="id-ID" smtClean="0"/>
              <a:t>05/03/2021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93537-C6B9-4EAC-8A74-5667AAA54E38}" type="slidenum">
              <a:rPr lang="id-ID" smtClean="0"/>
              <a:t>‹#›</a:t>
            </a:fld>
            <a:endParaRPr lang="id-ID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685801" y="609600"/>
            <a:ext cx="10131425" cy="145626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7188352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58675" y="609599"/>
            <a:ext cx="2158552" cy="518160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7832116" cy="5181600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D6AFCF-5F11-4C7E-8175-E946CF0C88A1}" type="datetimeFigureOut">
              <a:rPr lang="id-ID" smtClean="0"/>
              <a:t>05/03/2021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93537-C6B9-4EAC-8A74-5667AAA54E38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9776334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D6AFCF-5F11-4C7E-8175-E946CF0C88A1}" type="datetimeFigureOut">
              <a:rPr lang="id-ID" smtClean="0"/>
              <a:t>05/03/2021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93537-C6B9-4EAC-8A74-5667AAA54E38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206989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308581"/>
            <a:ext cx="10131427" cy="1468800"/>
          </a:xfrm>
        </p:spPr>
        <p:txBody>
          <a:bodyPr anchor="b"/>
          <a:lstStyle>
            <a:lvl1pPr algn="l">
              <a:defRPr sz="4000" b="0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799" y="4777381"/>
            <a:ext cx="1013142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 cap="all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D6AFCF-5F11-4C7E-8175-E946CF0C88A1}" type="datetimeFigureOut">
              <a:rPr lang="id-ID" smtClean="0"/>
              <a:t>05/03/2021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93537-C6B9-4EAC-8A74-5667AAA54E38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4361786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2" y="2142067"/>
            <a:ext cx="4995334" cy="3649134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21895" y="2142067"/>
            <a:ext cx="4995332" cy="3649133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D6AFCF-5F11-4C7E-8175-E946CF0C88A1}" type="datetimeFigureOut">
              <a:rPr lang="id-ID" smtClean="0"/>
              <a:t>05/03/2021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93537-C6B9-4EAC-8A74-5667AAA54E38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7648652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3670" y="2218267"/>
            <a:ext cx="470905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1" y="2870201"/>
            <a:ext cx="4996923" cy="2920998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96003" y="2226734"/>
            <a:ext cx="4722813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23483" y="2870201"/>
            <a:ext cx="4995334" cy="2920998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D6AFCF-5F11-4C7E-8175-E946CF0C88A1}" type="datetimeFigureOut">
              <a:rPr lang="id-ID" smtClean="0"/>
              <a:t>05/03/2021</a:t>
            </a:fld>
            <a:endParaRPr lang="id-ID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93537-C6B9-4EAC-8A74-5667AAA54E38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41346133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D6AFCF-5F11-4C7E-8175-E946CF0C88A1}" type="datetimeFigureOut">
              <a:rPr lang="id-ID" smtClean="0"/>
              <a:t>05/03/2021</a:t>
            </a:fld>
            <a:endParaRPr lang="id-ID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93537-C6B9-4EAC-8A74-5667AAA54E38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945050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D6AFCF-5F11-4C7E-8175-E946CF0C88A1}" type="datetimeFigureOut">
              <a:rPr lang="id-ID" smtClean="0"/>
              <a:t>05/03/2021</a:t>
            </a:fld>
            <a:endParaRPr lang="id-ID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93537-C6B9-4EAC-8A74-5667AAA54E38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440199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74333"/>
            <a:ext cx="3680885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48201" y="609601"/>
            <a:ext cx="6169026" cy="5181600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445933"/>
            <a:ext cx="3680885" cy="1828800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D6AFCF-5F11-4C7E-8175-E946CF0C88A1}" type="datetimeFigureOut">
              <a:rPr lang="id-ID" smtClean="0"/>
              <a:t>05/03/2021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93537-C6B9-4EAC-8A74-5667AAA54E38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5112592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600200"/>
            <a:ext cx="6164653" cy="13716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36253" y="914400"/>
            <a:ext cx="3280974" cy="4572000"/>
          </a:xfrm>
          <a:prstGeom prst="roundRect">
            <a:avLst>
              <a:gd name="adj" fmla="val 4280"/>
            </a:avLst>
          </a:prstGeom>
          <a:ln w="50800" cap="sq" cmpd="dbl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2971800"/>
            <a:ext cx="6164653" cy="1828800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D6AFCF-5F11-4C7E-8175-E946CF0C88A1}" type="datetimeFigureOut">
              <a:rPr lang="id-ID" smtClean="0"/>
              <a:t>05/03/2021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93537-C6B9-4EAC-8A74-5667AAA54E38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2118575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1" y="609600"/>
            <a:ext cx="10131425" cy="14562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2142067"/>
            <a:ext cx="10131425" cy="36491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89660" y="5870575"/>
            <a:ext cx="1600200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8D6AFCF-5F11-4C7E-8175-E946CF0C88A1}" type="datetimeFigureOut">
              <a:rPr lang="id-ID" smtClean="0"/>
              <a:t>05/03/2021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5870575"/>
            <a:ext cx="7827659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66060" y="5870575"/>
            <a:ext cx="551167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E4993537-C6B9-4EAC-8A74-5667AAA54E38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25435914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62399" y="1964267"/>
            <a:ext cx="7197726" cy="2421464"/>
          </a:xfrm>
        </p:spPr>
        <p:txBody>
          <a:bodyPr>
            <a:normAutofit fontScale="90000"/>
          </a:bodyPr>
          <a:lstStyle/>
          <a:p>
            <a:r>
              <a:rPr lang="id-ID" b="1" dirty="0"/>
              <a:t>PEMANTAUAN DAN EVALUASI PERINGKAT AKREDITASI (PEPA) PROGRAM</a:t>
            </a:r>
            <a:r>
              <a:rPr lang="en-US" b="1" dirty="0"/>
              <a:t> </a:t>
            </a:r>
            <a:r>
              <a:rPr lang="id-ID" b="1" dirty="0"/>
              <a:t>STUDI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id-ID" b="1" dirty="0"/>
              <a:t>Sukabumi, 5 Maret 2021</a:t>
            </a:r>
          </a:p>
          <a:p>
            <a:endParaRPr lang="id-ID" b="1" dirty="0"/>
          </a:p>
          <a:p>
            <a:endParaRPr lang="id-ID" b="1" dirty="0"/>
          </a:p>
          <a:p>
            <a:r>
              <a:rPr lang="id-ID" b="1" dirty="0"/>
              <a:t>Lembaga Penjaminan Mutu – Universitas Muhammadiyah Sukabumi </a:t>
            </a:r>
          </a:p>
        </p:txBody>
      </p:sp>
    </p:spTree>
    <p:extLst>
      <p:ext uri="{BB962C8B-B14F-4D97-AF65-F5344CB8AC3E}">
        <p14:creationId xmlns:p14="http://schemas.microsoft.com/office/powerpoint/2010/main" val="179196501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584" y="1031238"/>
            <a:ext cx="10968832" cy="53406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064276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809" y="476005"/>
            <a:ext cx="11461764" cy="55975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355675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109" y="1086499"/>
            <a:ext cx="11495781" cy="4977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098775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3422" y="579133"/>
            <a:ext cx="11365156" cy="5699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464219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313" y="435120"/>
            <a:ext cx="11152634" cy="62407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238236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2A063C-0C00-4173-8EFC-2A1631F07B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3117" y="2700866"/>
            <a:ext cx="10131425" cy="1456267"/>
          </a:xfrm>
        </p:spPr>
        <p:txBody>
          <a:bodyPr>
            <a:normAutofit/>
          </a:bodyPr>
          <a:lstStyle/>
          <a:p>
            <a:pPr algn="ctr"/>
            <a:r>
              <a:rPr lang="en-US" sz="6000" dirty="0"/>
              <a:t>HATUR NUHUN</a:t>
            </a:r>
            <a:endParaRPr lang="en-ID" sz="6000" dirty="0"/>
          </a:p>
        </p:txBody>
      </p:sp>
    </p:spTree>
    <p:extLst>
      <p:ext uri="{BB962C8B-B14F-4D97-AF65-F5344CB8AC3E}">
        <p14:creationId xmlns:p14="http://schemas.microsoft.com/office/powerpoint/2010/main" val="21606241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09600"/>
            <a:ext cx="11105146" cy="1456267"/>
          </a:xfrm>
        </p:spPr>
        <p:txBody>
          <a:bodyPr/>
          <a:lstStyle/>
          <a:p>
            <a:r>
              <a:rPr lang="id-ID" b="1" dirty="0"/>
              <a:t>Dasar Kebijakan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6135" y="2142067"/>
            <a:ext cx="11531065" cy="4277984"/>
          </a:xfrm>
        </p:spPr>
        <p:txBody>
          <a:bodyPr>
            <a:normAutofit/>
          </a:bodyPr>
          <a:lstStyle/>
          <a:p>
            <a:pPr marL="363538" indent="-363538" algn="just"/>
            <a:r>
              <a:rPr lang="id-ID" sz="2400" dirty="0"/>
              <a:t>Undang-undang  Nomor  12  Tahun  2012  tentang  Pendidikan  Tinggi  Pasal  52  ayat  (4)</a:t>
            </a:r>
          </a:p>
          <a:p>
            <a:pPr marL="363538" indent="-363538" algn="just"/>
            <a:r>
              <a:rPr lang="nb-NO" sz="2400" dirty="0"/>
              <a:t>Peraturan Menteri dan Kebudayaan Nomor 5 Tahun 2020 tentang Akreditasi Program Studi dan Perguruan Tinggi Pasal 6</a:t>
            </a:r>
            <a:endParaRPr lang="id-ID" sz="2400" dirty="0"/>
          </a:p>
          <a:p>
            <a:pPr marL="363538" indent="-363538" algn="just"/>
            <a:r>
              <a:rPr lang="id-ID" sz="2400" dirty="0"/>
              <a:t>Menurut Peraturan Menteri dan Kebudayaan Nomor 5 Tahun 2020  tentang  Akreditasi  Program  Studi  dan  Perguruan  Tinggi  Pasal  12  ayat  (2)  Tahapan Akreditasi terdiri atas: </a:t>
            </a:r>
          </a:p>
          <a:p>
            <a:pPr marL="627063" indent="-452438" algn="just">
              <a:buFont typeface="Wingdings" panose="05000000000000000000" pitchFamily="2" charset="2"/>
              <a:buChar char="ü"/>
            </a:pPr>
            <a:r>
              <a:rPr lang="id-ID" sz="2400" dirty="0"/>
              <a:t>evaluasi data dan informasi; </a:t>
            </a:r>
          </a:p>
          <a:p>
            <a:pPr marL="627063" indent="-452438" algn="just">
              <a:buFont typeface="Wingdings" panose="05000000000000000000" pitchFamily="2" charset="2"/>
              <a:buChar char="ü"/>
            </a:pPr>
            <a:r>
              <a:rPr lang="id-ID" sz="2400" dirty="0"/>
              <a:t>penetapan peringkat Akreditasi; dan </a:t>
            </a:r>
          </a:p>
          <a:p>
            <a:pPr marL="627063" indent="-452438" algn="just">
              <a:buFont typeface="Wingdings" panose="05000000000000000000" pitchFamily="2" charset="2"/>
              <a:buChar char="ü"/>
            </a:pPr>
            <a:r>
              <a:rPr lang="id-ID" sz="2400" b="1" dirty="0">
                <a:solidFill>
                  <a:srgbClr val="FF0000"/>
                </a:solidFill>
              </a:rPr>
              <a:t>pemantauan dan evaluasi peringkat Akreditasi. </a:t>
            </a:r>
          </a:p>
        </p:txBody>
      </p:sp>
    </p:spTree>
    <p:extLst>
      <p:ext uri="{BB962C8B-B14F-4D97-AF65-F5344CB8AC3E}">
        <p14:creationId xmlns:p14="http://schemas.microsoft.com/office/powerpoint/2010/main" val="18348223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just"/>
            <a:r>
              <a:rPr lang="id-ID" b="1" dirty="0"/>
              <a:t>Kegiatan Pemantauan dan Evaluasi Peringkat Akreditasi akan dilakukan sebagai berikut.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1" y="2142067"/>
            <a:ext cx="10912641" cy="4383861"/>
          </a:xfrm>
        </p:spPr>
        <p:txBody>
          <a:bodyPr>
            <a:normAutofit/>
          </a:bodyPr>
          <a:lstStyle/>
          <a:p>
            <a:pPr marL="514350" indent="-514350" algn="just">
              <a:buFont typeface="+mj-lt"/>
              <a:buAutoNum type="arabicPeriod"/>
            </a:pPr>
            <a:r>
              <a:rPr lang="id-ID" sz="2400" dirty="0"/>
              <a:t>DE menetapkan  daftar  program  studi  dan  perguruan  tinggi  yang  akan  dilakukan pemantauan dan evaluasi atas peringkat akreditasinya. 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id-ID" sz="2400" dirty="0"/>
              <a:t>DE  melaksanakan  kegiatan  pemantauan  dan  evaluasi  dengan  tahapan  sebagai berikut:</a:t>
            </a:r>
          </a:p>
          <a:p>
            <a:pPr marL="1165225" indent="-627063" algn="just">
              <a:buFont typeface="+mj-lt"/>
              <a:buAutoNum type="alphaLcPeriod"/>
              <a:tabLst>
                <a:tab pos="901700" algn="l"/>
              </a:tabLst>
            </a:pPr>
            <a:r>
              <a:rPr lang="id-ID" sz="2400" dirty="0"/>
              <a:t>Pemantauan Tahap 1</a:t>
            </a:r>
          </a:p>
          <a:p>
            <a:pPr marL="1165225" indent="-627063" algn="just">
              <a:buFont typeface="+mj-lt"/>
              <a:buAutoNum type="alphaLcPeriod"/>
              <a:tabLst>
                <a:tab pos="901700" algn="l"/>
              </a:tabLst>
            </a:pPr>
            <a:r>
              <a:rPr lang="id-ID" sz="2400" dirty="0"/>
              <a:t>Pemantauan Tahap 2</a:t>
            </a:r>
          </a:p>
          <a:p>
            <a:pPr marL="1165225" indent="-627063" algn="just">
              <a:buFont typeface="+mj-lt"/>
              <a:buAutoNum type="alphaLcPeriod"/>
              <a:tabLst>
                <a:tab pos="901700" algn="l"/>
              </a:tabLst>
            </a:pPr>
            <a:r>
              <a:rPr lang="id-ID" sz="2400" dirty="0"/>
              <a:t>Pemantauan Tahap 3</a:t>
            </a:r>
          </a:p>
        </p:txBody>
      </p:sp>
    </p:spTree>
    <p:extLst>
      <p:ext uri="{BB962C8B-B14F-4D97-AF65-F5344CB8AC3E}">
        <p14:creationId xmlns:p14="http://schemas.microsoft.com/office/powerpoint/2010/main" val="27309800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b="1" dirty="0"/>
              <a:t>Prosedur dan Penilaian 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27503551"/>
              </p:ext>
            </p:extLst>
          </p:nvPr>
        </p:nvGraphicFramePr>
        <p:xfrm>
          <a:off x="685800" y="2141537"/>
          <a:ext cx="11076272" cy="4403640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110762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512051">
                <a:tc>
                  <a:txBody>
                    <a:bodyPr/>
                    <a:lstStyle/>
                    <a:p>
                      <a:r>
                        <a:rPr lang="id-ID" sz="2400" b="1" dirty="0"/>
                        <a:t>Prosedur</a:t>
                      </a:r>
                    </a:p>
                  </a:txBody>
                  <a:tcPr marL="88099" marR="88099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40974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d-ID" sz="2400" dirty="0"/>
                        <a:t>Pemantauan  dan  evaluasi  peringkat  akreditasi  program  studi  (PEPA-PS)  dilakukan terhadap  program  studi  menjelang  berakhirnya  masa  berlaku  akreditasi  sebelumnya. Pemantauan dan evaluasi dilakukan terhadap program studi yang memenuhi ketentuan sebagai berikut: </a:t>
                      </a:r>
                    </a:p>
                  </a:txBody>
                  <a:tcPr marL="88099" marR="88099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50615">
                <a:tc>
                  <a:txBody>
                    <a:bodyPr/>
                    <a:lstStyle/>
                    <a:p>
                      <a:pPr marL="342900" marR="0" indent="-34290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id-ID" sz="2400" dirty="0"/>
                        <a:t>Berstatus aktif berdasarkan data PDDikti; </a:t>
                      </a:r>
                    </a:p>
                    <a:p>
                      <a:pPr marL="342900" marR="0" indent="-34290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id-ID" sz="2400" dirty="0"/>
                        <a:t>Memiliki mahasiswa aktif yang terdaftar di PDDikti; dan </a:t>
                      </a:r>
                    </a:p>
                    <a:p>
                      <a:pPr marL="342900" marR="0" indent="-34290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id-ID" sz="2400" dirty="0"/>
                        <a:t>Diselenggarakan oleh perguruan tinggi yang memiliki dosen tetap yang ditugaskan mengampu mata kuliah pada program studi yang dipantau yang tercatat di PDDikti. </a:t>
                      </a:r>
                    </a:p>
                  </a:txBody>
                  <a:tcPr marL="88099" marR="88099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869077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67348074"/>
              </p:ext>
            </p:extLst>
          </p:nvPr>
        </p:nvGraphicFramePr>
        <p:xfrm>
          <a:off x="875778" y="923751"/>
          <a:ext cx="10515600" cy="5394960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10515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just"/>
                      <a:r>
                        <a:rPr lang="id-ID" sz="2400" b="0" dirty="0"/>
                        <a:t>Terhadap program studi yang </a:t>
                      </a:r>
                      <a:r>
                        <a:rPr lang="id-ID" sz="2400" b="1" dirty="0"/>
                        <a:t>tidak memenuhi ketentuan tersebut di atas </a:t>
                      </a:r>
                      <a:r>
                        <a:rPr lang="id-ID" sz="2400" b="0" dirty="0"/>
                        <a:t>maka B</a:t>
                      </a:r>
                      <a:r>
                        <a:rPr lang="id-ID" sz="2400" b="1" dirty="0"/>
                        <a:t>AN-PT tidak dapat menerbitkan Perpanjangan Keputusan Akreditasi. </a:t>
                      </a:r>
                      <a:r>
                        <a:rPr lang="id-ID" sz="2400" b="0" dirty="0"/>
                        <a:t>Untuk program studi yang memenuhi  ketentuan  tersebut  di  atas  Perpanjangan  Keputusan  Akreditasi  diterbitkan setelah  dilakukan  pemantauan,  evaluasi  dan  penilaian  terhadap  kinerja  program  studi dalam  1  (satu)  sampai  dengan  5  (lima)  tahun  terakhir,  yang  terdiri  atas  3  tahapan pemantauan, yaitu:</a:t>
                      </a:r>
                      <a:r>
                        <a:rPr lang="id-ID" sz="2400" b="0" baseline="0" dirty="0"/>
                        <a:t> </a:t>
                      </a:r>
                      <a:endParaRPr lang="id-ID" sz="2400" b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just"/>
                      <a:r>
                        <a:rPr lang="id-ID" sz="2400" b="1" dirty="0"/>
                        <a:t>Pemantauan Tahap 1.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d-ID" sz="2400" b="0" dirty="0"/>
                        <a:t>Pada tahap ini evaluasi dan penilaian dilakukan berdasarkan </a:t>
                      </a:r>
                      <a:r>
                        <a:rPr lang="id-ID" sz="2400" b="1" dirty="0"/>
                        <a:t>data program studi yang dilaporkan oleh perguruan tinggi ke PDDikti</a:t>
                      </a:r>
                      <a:r>
                        <a:rPr lang="id-ID" sz="2400" b="0" dirty="0"/>
                        <a:t>. </a:t>
                      </a:r>
                      <a:r>
                        <a:rPr lang="id-ID" sz="2400" b="1" dirty="0"/>
                        <a:t>BAN-PT akan mengajukan permintaan data program studi ke pengelola Pangkalan Data Pendidikan Tinggi  (PDDikti)  Direktorat  Jenderal  Pendidikan  Tinggi  (Ditjen  Dikti),  </a:t>
                      </a:r>
                      <a:r>
                        <a:rPr lang="id-ID" sz="2400" b="0" dirty="0"/>
                        <a:t>kemudian melakukan evaluasi dan penilaian sebagai dasar penetapan Perpanjangan Keputusan Akreditasi. Data perguruan tinggi yang diminta sebagai bahan evaluasi dan penilaian dijelaskan pada BAB 3.1 PEMANTAUAN TAHAP 1.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710191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09830222"/>
              </p:ext>
            </p:extLst>
          </p:nvPr>
        </p:nvGraphicFramePr>
        <p:xfrm>
          <a:off x="850726" y="848595"/>
          <a:ext cx="10515600" cy="5120640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10515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id-ID" sz="2400" b="1" dirty="0"/>
                        <a:t>Pemantauan  Tahap  2.  </a:t>
                      </a:r>
                      <a:endParaRPr lang="id-ID" sz="2400" b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just"/>
                      <a:r>
                        <a:rPr lang="id-ID" sz="2400" b="0" dirty="0"/>
                        <a:t>Dalam  hal  hasil  penilaian  Pemantauan  Tahap  1  belum memenuhi syarat Perpanjangan Keputusan Akreditasi, maka proses pemantauan dan evaluasi  dilanjutkan  ke  Pemantauan  Tahap  2. 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id-ID" sz="2400" b="0" dirty="0"/>
                        <a:t>Pada  tahap  ini  BAN-PT  akan menyampaikan pemberitahuan ke Perguruan Tinggi untuk mengajukan </a:t>
                      </a:r>
                      <a:r>
                        <a:rPr lang="id-ID" sz="2400" b="1" dirty="0">
                          <a:solidFill>
                            <a:srgbClr val="FF0000"/>
                          </a:solidFill>
                        </a:rPr>
                        <a:t>dokumen</a:t>
                      </a:r>
                      <a:r>
                        <a:rPr lang="id-ID" sz="2400" b="0" dirty="0"/>
                        <a:t> </a:t>
                      </a:r>
                      <a:r>
                        <a:rPr lang="id-ID" sz="2400" b="1" dirty="0">
                          <a:solidFill>
                            <a:srgbClr val="FF0000"/>
                          </a:solidFill>
                        </a:rPr>
                        <a:t>Data Kinerja </a:t>
                      </a:r>
                      <a:r>
                        <a:rPr lang="id-ID" sz="2400" b="0" dirty="0"/>
                        <a:t>dan </a:t>
                      </a:r>
                      <a:r>
                        <a:rPr lang="id-ID" sz="2400" b="1" dirty="0">
                          <a:solidFill>
                            <a:srgbClr val="FF0000"/>
                          </a:solidFill>
                        </a:rPr>
                        <a:t>dokumen Laporan Evaluasi Kinerja </a:t>
                      </a:r>
                      <a:r>
                        <a:rPr lang="id-ID" sz="2400" b="0" dirty="0"/>
                        <a:t>untuk Program Studi yang diakreditasi.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just"/>
                      <a:r>
                        <a:rPr lang="id-ID" sz="2400" b="0" dirty="0"/>
                        <a:t>Dokumen yang diajukan selanjutnya akan dievaluasi dan dinilai oleh tim asesor. Hasil penilaian dokumen pada Pemantauan Tahap 2 akan digunakan BAN-PT sebagai dasar penetapan Perpanjangan Keputusan Akreditasi. Panduan penyusunan Data Kinerja dan Laporan Evaluasi Kinerja dijelaskan pada BAB 3.2 PEMANTAUAN TAHAP 2. </a:t>
                      </a:r>
                    </a:p>
                    <a:p>
                      <a:endParaRPr lang="id-ID" sz="2400" b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5943947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22901407"/>
              </p:ext>
            </p:extLst>
          </p:nvPr>
        </p:nvGraphicFramePr>
        <p:xfrm>
          <a:off x="900831" y="698283"/>
          <a:ext cx="10515600" cy="3474720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10515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just"/>
                      <a:r>
                        <a:rPr lang="id-ID" sz="2400" b="1" dirty="0"/>
                        <a:t>Pemantauan Tahap 3.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just"/>
                      <a:r>
                        <a:rPr lang="id-ID" sz="2400" b="0" dirty="0"/>
                        <a:t>Selanjutnya dalam hal hasil penilaian Pemantauan Tahap 2 belum  memenuhi  syarat  Perpanjangan  Keputusan  Akreditasi,  maka  proses pemantauan dan evaluasi dilanjutkan ke Pemantauan Tahap 3. </a:t>
                      </a:r>
                      <a:r>
                        <a:rPr lang="id-ID" sz="2400" b="1" dirty="0">
                          <a:solidFill>
                            <a:srgbClr val="FF0000"/>
                          </a:solidFill>
                        </a:rPr>
                        <a:t>Pada tahap ini BAN-PT  akan  menugaskan  tim  asesor  untuk  melaksanakan  verifikasi  fakta  dan  kondisi lapang di perguruan tinggi tempat penyelenggaraan program studi terhadap data dan informasi  yang  disampaikan  </a:t>
                      </a:r>
                      <a:r>
                        <a:rPr lang="id-ID" sz="2400" b="0" dirty="0"/>
                        <a:t>dalam  dokumen  Data  Kinerja  dan  dokumen  Laporan Evaluasi Kinerja. Hasil penilaian pada Pemantauan Tahap 3 akan digunakan BAN-PT sebagai dasar penetapan Perpanjangan Keputusan Akreditasi.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6656945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b="1" dirty="0"/>
              <a:t>Instrumen Tahap 1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3540" y="1690688"/>
            <a:ext cx="10619025" cy="46349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268456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3886" y="804945"/>
            <a:ext cx="10857811" cy="57653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469198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elestial">
  <a:themeElements>
    <a:clrScheme name="Celestial">
      <a:dk1>
        <a:sysClr val="windowText" lastClr="000000"/>
      </a:dk1>
      <a:lt1>
        <a:sysClr val="window" lastClr="FFFFFF"/>
      </a:lt1>
      <a:dk2>
        <a:srgbClr val="18276C"/>
      </a:dk2>
      <a:lt2>
        <a:srgbClr val="EBEBEB"/>
      </a:lt2>
      <a:accent1>
        <a:srgbClr val="AC3EC1"/>
      </a:accent1>
      <a:accent2>
        <a:srgbClr val="477BD1"/>
      </a:accent2>
      <a:accent3>
        <a:srgbClr val="46B298"/>
      </a:accent3>
      <a:accent4>
        <a:srgbClr val="90BA4C"/>
      </a:accent4>
      <a:accent5>
        <a:srgbClr val="DD9D31"/>
      </a:accent5>
      <a:accent6>
        <a:srgbClr val="E25247"/>
      </a:accent6>
      <a:hlink>
        <a:srgbClr val="C573D2"/>
      </a:hlink>
      <a:folHlink>
        <a:srgbClr val="CCAEE8"/>
      </a:folHlink>
    </a:clrScheme>
    <a:fontScheme name="Celestial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elestial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82000"/>
                <a:alpha val="7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00000"/>
              </a:schemeClr>
            </a:gs>
            <a:gs pos="100000">
              <a:schemeClr val="phClr">
                <a:shade val="88000"/>
                <a:lumMod val="88000"/>
              </a:schemeClr>
            </a:gs>
          </a:gsLst>
          <a:lin ang="5400000" scaled="1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381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shade val="96000"/>
                <a:hueMod val="100000"/>
                <a:satMod val="180000"/>
                <a:lumMod val="110000"/>
              </a:schemeClr>
            </a:gs>
            <a:gs pos="100000">
              <a:schemeClr val="phClr">
                <a:shade val="96000"/>
                <a:satMod val="160000"/>
                <a:lumMod val="100000"/>
              </a:schemeClr>
            </a:gs>
          </a:gsLst>
          <a:lin ang="4740000" scaled="1"/>
        </a:gradFill>
        <a:blipFill>
          <a:blip xmlns:r="http://schemas.openxmlformats.org/officeDocument/2006/relationships" r:embed="rId1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elestial" id="{C4BB2A3D-0E93-4C5F-B0D2-9D3FCE089CC5}" vid="{42E5908D-19A2-46FD-89FA-638B126129E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TM03457452[[fn=Celestial]]</Template>
  <TotalTime>77</TotalTime>
  <Words>555</Words>
  <Application>Microsoft Office PowerPoint</Application>
  <PresentationFormat>Widescreen</PresentationFormat>
  <Paragraphs>35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0" baseType="lpstr">
      <vt:lpstr>Arial</vt:lpstr>
      <vt:lpstr>Calibri</vt:lpstr>
      <vt:lpstr>Calibri Light</vt:lpstr>
      <vt:lpstr>Wingdings</vt:lpstr>
      <vt:lpstr>Celestial</vt:lpstr>
      <vt:lpstr>PEMANTAUAN DAN EVALUASI PERINGKAT AKREDITASI (PEPA) PROGRAM STUDI </vt:lpstr>
      <vt:lpstr>Dasar Kebijakan </vt:lpstr>
      <vt:lpstr>Kegiatan Pemantauan dan Evaluasi Peringkat Akreditasi akan dilakukan sebagai berikut. </vt:lpstr>
      <vt:lpstr>Prosedur dan Penilaian </vt:lpstr>
      <vt:lpstr>PowerPoint Presentation</vt:lpstr>
      <vt:lpstr>PowerPoint Presentation</vt:lpstr>
      <vt:lpstr>PowerPoint Presentation</vt:lpstr>
      <vt:lpstr>Instrumen Tahap 1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HATUR NUHUN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PEMANTAUAN DAN EVALUASI PERINGKAT AKREDITASI (PEPA) PROGRAMSTUDI</dc:title>
  <dc:creator>Asriyanik</dc:creator>
  <cp:lastModifiedBy>SUHENDAR</cp:lastModifiedBy>
  <cp:revision>8</cp:revision>
  <dcterms:created xsi:type="dcterms:W3CDTF">2021-03-05T05:37:53Z</dcterms:created>
  <dcterms:modified xsi:type="dcterms:W3CDTF">2021-03-05T06:59:37Z</dcterms:modified>
</cp:coreProperties>
</file>